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8" r:id="rId3"/>
    <p:sldId id="306" r:id="rId4"/>
    <p:sldId id="262" r:id="rId5"/>
    <p:sldId id="263" r:id="rId6"/>
    <p:sldId id="261" r:id="rId7"/>
    <p:sldId id="260" r:id="rId8"/>
    <p:sldId id="264" r:id="rId9"/>
    <p:sldId id="265" r:id="rId10"/>
    <p:sldId id="266" r:id="rId11"/>
    <p:sldId id="276" r:id="rId12"/>
    <p:sldId id="307" r:id="rId13"/>
    <p:sldId id="308" r:id="rId14"/>
    <p:sldId id="275" r:id="rId15"/>
    <p:sldId id="274" r:id="rId16"/>
    <p:sldId id="273" r:id="rId17"/>
    <p:sldId id="277" r:id="rId18"/>
    <p:sldId id="309" r:id="rId19"/>
    <p:sldId id="282" r:id="rId20"/>
    <p:sldId id="281" r:id="rId21"/>
    <p:sldId id="280" r:id="rId22"/>
    <p:sldId id="279" r:id="rId23"/>
    <p:sldId id="278" r:id="rId24"/>
    <p:sldId id="285" r:id="rId25"/>
    <p:sldId id="286" r:id="rId26"/>
    <p:sldId id="313" r:id="rId27"/>
    <p:sldId id="287" r:id="rId28"/>
    <p:sldId id="288" r:id="rId29"/>
    <p:sldId id="291" r:id="rId30"/>
    <p:sldId id="289" r:id="rId31"/>
    <p:sldId id="310" r:id="rId32"/>
    <p:sldId id="290" r:id="rId33"/>
    <p:sldId id="296" r:id="rId34"/>
    <p:sldId id="295" r:id="rId35"/>
    <p:sldId id="294" r:id="rId36"/>
    <p:sldId id="293" r:id="rId37"/>
    <p:sldId id="311" r:id="rId38"/>
    <p:sldId id="292" r:id="rId39"/>
    <p:sldId id="312" r:id="rId40"/>
    <p:sldId id="297" r:id="rId41"/>
    <p:sldId id="299" r:id="rId42"/>
    <p:sldId id="300" r:id="rId43"/>
    <p:sldId id="298" r:id="rId44"/>
    <p:sldId id="301" r:id="rId45"/>
    <p:sldId id="303" r:id="rId46"/>
    <p:sldId id="302" r:id="rId47"/>
    <p:sldId id="305" r:id="rId4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p:scale>
          <a:sx n="100" d="100"/>
          <a:sy n="100" d="100"/>
        </p:scale>
        <p:origin x="-1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Users\Transparencia\Desktop\AUDIENCIAS\A.P.P.%202016\INFORMES\ESTADISTICA%20GEST%202016\POBLACION%20PROTEG%20GESTION%202016\POBLACION%20PROTEG%20GESTION%202016\POBLACION%20PROTEG%20GESTIO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s-ES"/>
              <a:t>Total General de Asegurados 517,770 </a:t>
            </a:r>
          </a:p>
        </c:rich>
      </c:tx>
      <c:layout>
        <c:manualLayout>
          <c:xMode val="edge"/>
          <c:yMode val="edge"/>
          <c:x val="0.19669274882959378"/>
          <c:y val="8.6206896551724137E-3"/>
        </c:manualLayout>
      </c:layout>
      <c:overlay val="0"/>
    </c:title>
    <c:autoTitleDeleted val="0"/>
    <c:plotArea>
      <c:layout/>
      <c:bar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chemeClr val="tx2">
                  <a:lumMod val="75000"/>
                </a:schemeClr>
              </a:solidFill>
            </c:spPr>
          </c:dPt>
          <c:dLbls>
            <c:dLbl>
              <c:idx val="1"/>
              <c:tx>
                <c:rich>
                  <a:bodyPr/>
                  <a:lstStyle/>
                  <a:p>
                    <a:r>
                      <a:rPr lang="en-US" smtClean="0"/>
                      <a:t>56.586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('D:\Documents\MIRIAM\ESTADISTICAS\POBLACION PROTEGIDA\[POBLAC PROTEG DERECHO PROPIO GEST 2012.xls]INFORME GEST 2012'!$A$50;'D:\Documents\MIRIAM\ESTADISTICAS\POBLACION PROTEGIDA\[POBLAC PROTEG DERECHO PROPIO GEST 2012.xls]INFORME GEST 2012'!$A$73;'D:\Documents\MIRIAM\ESTADISTICAS\POBLACION PROTEGIDA\[POBLAC PROTEG DERECHO PROPIO GEST 2012.xls]INFORME GEST 2012'!$A$77)</c:f>
              <c:strCache>
                <c:ptCount val="3"/>
                <c:pt idx="0">
                  <c:v>TOTAL SECTOR ACTIVOS</c:v>
                </c:pt>
                <c:pt idx="1">
                  <c:v>TOTAL SECTOR PASIVO</c:v>
                </c:pt>
                <c:pt idx="2">
                  <c:v>SEGURO DE SALUD PARA EL ADULTO MAYOR LEY Nº 3323 D.S. Nº 28968</c:v>
                </c:pt>
              </c:strCache>
            </c:strRef>
          </c:cat>
          <c:val>
            <c:numRef>
              <c:f>('2DO TRIMESTRE 2016'!$C$50;'2DO TRIMESTRE 2016'!$C$71)</c:f>
              <c:numCache>
                <c:formatCode>#,##0</c:formatCode>
                <c:ptCount val="2"/>
                <c:pt idx="0">
                  <c:v>461184</c:v>
                </c:pt>
                <c:pt idx="1">
                  <c:v>56632</c:v>
                </c:pt>
              </c:numCache>
            </c:numRef>
          </c:val>
        </c:ser>
        <c:dLbls>
          <c:dLblPos val="outEnd"/>
          <c:showLegendKey val="0"/>
          <c:showVal val="1"/>
          <c:showCatName val="0"/>
          <c:showSerName val="0"/>
          <c:showPercent val="0"/>
          <c:showBubbleSize val="0"/>
        </c:dLbls>
        <c:gapWidth val="100"/>
        <c:axId val="22054016"/>
        <c:axId val="22397696"/>
      </c:barChart>
      <c:catAx>
        <c:axId val="22054016"/>
        <c:scaling>
          <c:orientation val="minMax"/>
        </c:scaling>
        <c:delete val="0"/>
        <c:axPos val="b"/>
        <c:numFmt formatCode="General" sourceLinked="1"/>
        <c:majorTickMark val="out"/>
        <c:minorTickMark val="none"/>
        <c:tickLblPos val="nextTo"/>
        <c:crossAx val="22397696"/>
        <c:crosses val="autoZero"/>
        <c:auto val="1"/>
        <c:lblAlgn val="ctr"/>
        <c:lblOffset val="100"/>
        <c:noMultiLvlLbl val="0"/>
      </c:catAx>
      <c:valAx>
        <c:axId val="22397696"/>
        <c:scaling>
          <c:orientation val="minMax"/>
        </c:scaling>
        <c:delete val="0"/>
        <c:axPos val="l"/>
        <c:majorGridlines/>
        <c:numFmt formatCode="#,##0" sourceLinked="1"/>
        <c:majorTickMark val="out"/>
        <c:minorTickMark val="none"/>
        <c:tickLblPos val="nextTo"/>
        <c:crossAx val="22054016"/>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spPr>
            <a:solidFill>
              <a:schemeClr val="bg2">
                <a:lumMod val="50000"/>
              </a:schemeClr>
            </a:solidFill>
          </c:spPr>
          <c:invertIfNegative val="0"/>
          <c:dPt>
            <c:idx val="0"/>
            <c:invertIfNegative val="0"/>
            <c:bubble3D val="0"/>
            <c:spPr>
              <a:solidFill>
                <a:schemeClr val="accent6">
                  <a:lumMod val="75000"/>
                </a:schemeClr>
              </a:solidFill>
            </c:spPr>
          </c:dPt>
          <c:dPt>
            <c:idx val="1"/>
            <c:invertIfNegative val="0"/>
            <c:bubble3D val="0"/>
            <c:spPr>
              <a:solidFill>
                <a:srgbClr val="0070C0"/>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Pt>
            <c:idx val="4"/>
            <c:invertIfNegative val="0"/>
            <c:bubble3D val="0"/>
            <c:spPr>
              <a:solidFill>
                <a:srgbClr val="FFFF00"/>
              </a:solidFill>
            </c:spPr>
          </c:dPt>
          <c:dLbls>
            <c:dLbl>
              <c:idx val="0"/>
              <c:tx>
                <c:rich>
                  <a:bodyPr/>
                  <a:lstStyle/>
                  <a:p>
                    <a:r>
                      <a:rPr lang="en-US" smtClean="0"/>
                      <a:t>5.981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mtClean="0"/>
                      <a:t>3.276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'D:\Documents\MIRIAM\ESTADISTICAS\POBLACION PROTEGIDA\[POBLAC PROTEG DERECHO PROPIO GEST 2012.xls]INFORME GEST 2012'!$A$89:$A$93</c:f>
              <c:strCache>
                <c:ptCount val="5"/>
                <c:pt idx="0">
                  <c:v>AFILIACIONES</c:v>
                </c:pt>
                <c:pt idx="1">
                  <c:v>ALTAS</c:v>
                </c:pt>
                <c:pt idx="2">
                  <c:v>BAJAS DEFINITIVAS</c:v>
                </c:pt>
                <c:pt idx="3">
                  <c:v>BAJAS DEFINITIVAS DE OFICIO</c:v>
                </c:pt>
                <c:pt idx="4">
                  <c:v>BAJAS TEMPORALES</c:v>
                </c:pt>
              </c:strCache>
            </c:strRef>
          </c:cat>
          <c:val>
            <c:numRef>
              <c:f>'2DO TRIMESTRE 2016'!$B$86:$B$90</c:f>
              <c:numCache>
                <c:formatCode>#,##0</c:formatCode>
                <c:ptCount val="5"/>
                <c:pt idx="0">
                  <c:v>8951</c:v>
                </c:pt>
                <c:pt idx="1">
                  <c:v>3285</c:v>
                </c:pt>
                <c:pt idx="2">
                  <c:v>860</c:v>
                </c:pt>
                <c:pt idx="3">
                  <c:v>690</c:v>
                </c:pt>
                <c:pt idx="4">
                  <c:v>1260</c:v>
                </c:pt>
              </c:numCache>
            </c:numRef>
          </c:val>
        </c:ser>
        <c:dLbls>
          <c:showLegendKey val="0"/>
          <c:showVal val="1"/>
          <c:showCatName val="0"/>
          <c:showSerName val="0"/>
          <c:showPercent val="0"/>
          <c:showBubbleSize val="0"/>
        </c:dLbls>
        <c:gapWidth val="150"/>
        <c:shape val="box"/>
        <c:axId val="29583616"/>
        <c:axId val="29961216"/>
        <c:axId val="0"/>
      </c:bar3DChart>
      <c:catAx>
        <c:axId val="29583616"/>
        <c:scaling>
          <c:orientation val="minMax"/>
        </c:scaling>
        <c:delete val="0"/>
        <c:axPos val="b"/>
        <c:numFmt formatCode="General" sourceLinked="1"/>
        <c:majorTickMark val="none"/>
        <c:minorTickMark val="none"/>
        <c:tickLblPos val="nextTo"/>
        <c:txPr>
          <a:bodyPr/>
          <a:lstStyle/>
          <a:p>
            <a:pPr>
              <a:defRPr sz="1200" b="1">
                <a:latin typeface="Arial" pitchFamily="34" charset="0"/>
                <a:cs typeface="Arial" pitchFamily="34" charset="0"/>
              </a:defRPr>
            </a:pPr>
            <a:endParaRPr lang="es-ES"/>
          </a:p>
        </c:txPr>
        <c:crossAx val="29961216"/>
        <c:crosses val="autoZero"/>
        <c:auto val="1"/>
        <c:lblAlgn val="ctr"/>
        <c:lblOffset val="100"/>
        <c:noMultiLvlLbl val="0"/>
      </c:catAx>
      <c:valAx>
        <c:axId val="29961216"/>
        <c:scaling>
          <c:orientation val="minMax"/>
        </c:scaling>
        <c:delete val="0"/>
        <c:axPos val="l"/>
        <c:numFmt formatCode="#,##0" sourceLinked="1"/>
        <c:majorTickMark val="none"/>
        <c:minorTickMark val="none"/>
        <c:tickLblPos val="nextTo"/>
        <c:txPr>
          <a:bodyPr/>
          <a:lstStyle/>
          <a:p>
            <a:pPr>
              <a:defRPr b="1"/>
            </a:pPr>
            <a:endParaRPr lang="es-ES"/>
          </a:p>
        </c:txPr>
        <c:crossAx val="29583616"/>
        <c:crosses val="autoZero"/>
        <c:crossBetween val="between"/>
      </c:valAx>
      <c:spPr>
        <a:noFill/>
        <a:ln w="25400">
          <a:noFill/>
        </a:ln>
      </c:spPr>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27762C3-8463-4A68-A4C1-CE541758EDFE}" type="datetimeFigureOut">
              <a:rPr lang="es-ES"/>
              <a:pPr>
                <a:defRPr/>
              </a:pPr>
              <a:t>29/09/2016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BA375F1-06C6-46E9-A017-EB1CE43E4209}" type="slidenum">
              <a:rPr lang="es-ES"/>
              <a:pPr>
                <a:defRPr/>
              </a:pPr>
              <a:t>‹Nº›</a:t>
            </a:fld>
            <a:endParaRPr lang="es-ES"/>
          </a:p>
        </p:txBody>
      </p:sp>
    </p:spTree>
    <p:extLst>
      <p:ext uri="{BB962C8B-B14F-4D97-AF65-F5344CB8AC3E}">
        <p14:creationId xmlns:p14="http://schemas.microsoft.com/office/powerpoint/2010/main" val="166993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76E7030-16DE-419E-9F77-30A5230F6053}" type="datetimeFigureOut">
              <a:rPr lang="es-ES"/>
              <a:pPr>
                <a:defRPr/>
              </a:pPr>
              <a:t>29/09/2016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3EB99EA-A533-414C-8D89-C5D8967C7608}" type="slidenum">
              <a:rPr lang="es-ES"/>
              <a:pPr>
                <a:defRPr/>
              </a:pPr>
              <a:t>‹Nº›</a:t>
            </a:fld>
            <a:endParaRPr lang="es-ES"/>
          </a:p>
        </p:txBody>
      </p:sp>
    </p:spTree>
    <p:extLst>
      <p:ext uri="{BB962C8B-B14F-4D97-AF65-F5344CB8AC3E}">
        <p14:creationId xmlns:p14="http://schemas.microsoft.com/office/powerpoint/2010/main" val="315341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49DAE2D-62A4-4D59-A945-2336303F0E02}" type="datetimeFigureOut">
              <a:rPr lang="es-ES"/>
              <a:pPr>
                <a:defRPr/>
              </a:pPr>
              <a:t>29/09/2016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6CFCFCB-93A9-44AC-9D63-910177768D95}" type="slidenum">
              <a:rPr lang="es-ES"/>
              <a:pPr>
                <a:defRPr/>
              </a:pPr>
              <a:t>‹Nº›</a:t>
            </a:fld>
            <a:endParaRPr lang="es-ES"/>
          </a:p>
        </p:txBody>
      </p:sp>
    </p:spTree>
    <p:extLst>
      <p:ext uri="{BB962C8B-B14F-4D97-AF65-F5344CB8AC3E}">
        <p14:creationId xmlns:p14="http://schemas.microsoft.com/office/powerpoint/2010/main" val="156490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59AD2A3-3837-4299-B429-90163C981428}" type="datetimeFigureOut">
              <a:rPr lang="es-ES"/>
              <a:pPr>
                <a:defRPr/>
              </a:pPr>
              <a:t>29/09/2016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7DB85F3-4C79-47E5-9AA7-5A8F19F7CCB4}" type="slidenum">
              <a:rPr lang="es-ES"/>
              <a:pPr>
                <a:defRPr/>
              </a:pPr>
              <a:t>‹Nº›</a:t>
            </a:fld>
            <a:endParaRPr lang="es-ES"/>
          </a:p>
        </p:txBody>
      </p:sp>
    </p:spTree>
    <p:extLst>
      <p:ext uri="{BB962C8B-B14F-4D97-AF65-F5344CB8AC3E}">
        <p14:creationId xmlns:p14="http://schemas.microsoft.com/office/powerpoint/2010/main" val="387730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DFFF505-8FF5-4BAC-B8E2-5B7A676C3897}" type="datetimeFigureOut">
              <a:rPr lang="es-ES"/>
              <a:pPr>
                <a:defRPr/>
              </a:pPr>
              <a:t>29/09/2016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4E33266-8F1B-4B8B-9F4A-F9387E242C2F}" type="slidenum">
              <a:rPr lang="es-ES"/>
              <a:pPr>
                <a:defRPr/>
              </a:pPr>
              <a:t>‹Nº›</a:t>
            </a:fld>
            <a:endParaRPr lang="es-ES"/>
          </a:p>
        </p:txBody>
      </p:sp>
    </p:spTree>
    <p:extLst>
      <p:ext uri="{BB962C8B-B14F-4D97-AF65-F5344CB8AC3E}">
        <p14:creationId xmlns:p14="http://schemas.microsoft.com/office/powerpoint/2010/main" val="171458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A8E7893-6A1C-4800-BEB0-786998A024FB}" type="datetimeFigureOut">
              <a:rPr lang="es-ES"/>
              <a:pPr>
                <a:defRPr/>
              </a:pPr>
              <a:t>29/09/2016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D048A8D-BE92-40AD-873E-25BE5EA21F20}" type="slidenum">
              <a:rPr lang="es-ES"/>
              <a:pPr>
                <a:defRPr/>
              </a:pPr>
              <a:t>‹Nº›</a:t>
            </a:fld>
            <a:endParaRPr lang="es-ES"/>
          </a:p>
        </p:txBody>
      </p:sp>
    </p:spTree>
    <p:extLst>
      <p:ext uri="{BB962C8B-B14F-4D97-AF65-F5344CB8AC3E}">
        <p14:creationId xmlns:p14="http://schemas.microsoft.com/office/powerpoint/2010/main" val="72814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BFD155E2-7721-44AC-A84A-BF09BA2DFE31}" type="datetimeFigureOut">
              <a:rPr lang="es-ES"/>
              <a:pPr>
                <a:defRPr/>
              </a:pPr>
              <a:t>29/09/2016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0A0073F-B983-4250-B9FC-E9E1DA7792DD}" type="slidenum">
              <a:rPr lang="es-ES"/>
              <a:pPr>
                <a:defRPr/>
              </a:pPr>
              <a:t>‹Nº›</a:t>
            </a:fld>
            <a:endParaRPr lang="es-ES"/>
          </a:p>
        </p:txBody>
      </p:sp>
    </p:spTree>
    <p:extLst>
      <p:ext uri="{BB962C8B-B14F-4D97-AF65-F5344CB8AC3E}">
        <p14:creationId xmlns:p14="http://schemas.microsoft.com/office/powerpoint/2010/main" val="388679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BB7D923-19C4-4CCC-850F-22C7EC0641E8}" type="datetimeFigureOut">
              <a:rPr lang="es-ES"/>
              <a:pPr>
                <a:defRPr/>
              </a:pPr>
              <a:t>29/09/2016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1D4E0FE-22E8-444B-BF32-DC7ECB1BDCC6}" type="slidenum">
              <a:rPr lang="es-ES"/>
              <a:pPr>
                <a:defRPr/>
              </a:pPr>
              <a:t>‹Nº›</a:t>
            </a:fld>
            <a:endParaRPr lang="es-ES"/>
          </a:p>
        </p:txBody>
      </p:sp>
    </p:spTree>
    <p:extLst>
      <p:ext uri="{BB962C8B-B14F-4D97-AF65-F5344CB8AC3E}">
        <p14:creationId xmlns:p14="http://schemas.microsoft.com/office/powerpoint/2010/main" val="177282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28DBDB0-BC93-45A1-B380-36B8A8FB0744}" type="datetimeFigureOut">
              <a:rPr lang="es-ES"/>
              <a:pPr>
                <a:defRPr/>
              </a:pPr>
              <a:t>29/09/2016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4BF0AA38-39C4-4FC4-AB61-D55E10CA3DBF}" type="slidenum">
              <a:rPr lang="es-ES"/>
              <a:pPr>
                <a:defRPr/>
              </a:pPr>
              <a:t>‹Nº›</a:t>
            </a:fld>
            <a:endParaRPr lang="es-ES"/>
          </a:p>
        </p:txBody>
      </p:sp>
    </p:spTree>
    <p:extLst>
      <p:ext uri="{BB962C8B-B14F-4D97-AF65-F5344CB8AC3E}">
        <p14:creationId xmlns:p14="http://schemas.microsoft.com/office/powerpoint/2010/main" val="310896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32E1933-D1A4-408B-AA9F-8BDA3030E358}" type="datetimeFigureOut">
              <a:rPr lang="es-ES"/>
              <a:pPr>
                <a:defRPr/>
              </a:pPr>
              <a:t>29/09/2016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B1E7716-0C05-4DA0-889F-AD739400797A}" type="slidenum">
              <a:rPr lang="es-ES"/>
              <a:pPr>
                <a:defRPr/>
              </a:pPr>
              <a:t>‹Nº›</a:t>
            </a:fld>
            <a:endParaRPr lang="es-ES"/>
          </a:p>
        </p:txBody>
      </p:sp>
    </p:spTree>
    <p:extLst>
      <p:ext uri="{BB962C8B-B14F-4D97-AF65-F5344CB8AC3E}">
        <p14:creationId xmlns:p14="http://schemas.microsoft.com/office/powerpoint/2010/main" val="70868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3BC5A4F-79FE-4400-AD5C-D3C1D3C36691}" type="datetimeFigureOut">
              <a:rPr lang="es-ES"/>
              <a:pPr>
                <a:defRPr/>
              </a:pPr>
              <a:t>29/09/2016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97C479B-4EC7-4219-AD32-9AC2A28749D3}" type="slidenum">
              <a:rPr lang="es-ES"/>
              <a:pPr>
                <a:defRPr/>
              </a:pPr>
              <a:t>‹Nº›</a:t>
            </a:fld>
            <a:endParaRPr lang="es-ES"/>
          </a:p>
        </p:txBody>
      </p:sp>
    </p:spTree>
    <p:extLst>
      <p:ext uri="{BB962C8B-B14F-4D97-AF65-F5344CB8AC3E}">
        <p14:creationId xmlns:p14="http://schemas.microsoft.com/office/powerpoint/2010/main" val="144503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82E5715-1305-4157-99B2-FD5AC4A402C2}" type="datetimeFigureOut">
              <a:rPr lang="es-ES"/>
              <a:pPr>
                <a:defRPr/>
              </a:pPr>
              <a:t>29/09/2016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E41D45-389C-4AA0-AEBF-66CFBA2D705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2052"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Título"/>
          <p:cNvSpPr txBox="1">
            <a:spLocks/>
          </p:cNvSpPr>
          <p:nvPr/>
        </p:nvSpPr>
        <p:spPr>
          <a:xfrm>
            <a:off x="539750" y="344488"/>
            <a:ext cx="7772400" cy="1014412"/>
          </a:xfrm>
          <a:prstGeom prst="rect">
            <a:avLst/>
          </a:prstGeom>
          <a:noFill/>
        </p:spPr>
        <p:txBody>
          <a:bodyPr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ES" sz="2000" b="1" smtClean="0">
                <a:solidFill>
                  <a:srgbClr val="0A5E24"/>
                </a:solidFill>
                <a:latin typeface="Century Gothic" pitchFamily="34" charset="0"/>
                <a:cs typeface="Arial" pitchFamily="34" charset="0"/>
              </a:rPr>
              <a:t>CAJA NACIONAL DE SALUD </a:t>
            </a:r>
          </a:p>
          <a:p>
            <a:pPr fontAlgn="auto">
              <a:spcAft>
                <a:spcPts val="0"/>
              </a:spcAft>
              <a:defRPr/>
            </a:pPr>
            <a:r>
              <a:rPr lang="es-ES" sz="2000" b="1" smtClean="0">
                <a:solidFill>
                  <a:srgbClr val="0A5E24"/>
                </a:solidFill>
                <a:latin typeface="Century Gothic" pitchFamily="34" charset="0"/>
                <a:cs typeface="Arial" pitchFamily="34" charset="0"/>
              </a:rPr>
              <a:t>REGIONAL COCHABAMBA </a:t>
            </a:r>
          </a:p>
          <a:p>
            <a:pPr fontAlgn="auto">
              <a:spcAft>
                <a:spcPts val="0"/>
              </a:spcAft>
              <a:defRPr/>
            </a:pPr>
            <a:r>
              <a:rPr lang="es-ES" sz="2000" b="1" smtClean="0">
                <a:solidFill>
                  <a:srgbClr val="0A5E24"/>
                </a:solidFill>
                <a:latin typeface="Century Gothic" pitchFamily="34" charset="0"/>
                <a:cs typeface="Arial" pitchFamily="34" charset="0"/>
              </a:rPr>
              <a:t>ADMINISTRACIÓN REGIONAL</a:t>
            </a:r>
            <a:r>
              <a:rPr lang="es-ES" sz="2000" b="1" smtClean="0">
                <a:solidFill>
                  <a:schemeClr val="accent1">
                    <a:lumMod val="50000"/>
                  </a:schemeClr>
                </a:solidFill>
                <a:latin typeface="Century Gothic" pitchFamily="34" charset="0"/>
                <a:cs typeface="Arial" pitchFamily="34" charset="0"/>
              </a:rPr>
              <a:t> </a:t>
            </a:r>
            <a:endParaRPr lang="es-ES" sz="2000" b="1" dirty="0">
              <a:solidFill>
                <a:schemeClr val="accent1">
                  <a:lumMod val="50000"/>
                </a:schemeClr>
              </a:solidFill>
              <a:latin typeface="Century Gothic" pitchFamily="34" charset="0"/>
              <a:cs typeface="Arial" pitchFamily="34" charset="0"/>
            </a:endParaRPr>
          </a:p>
        </p:txBody>
      </p:sp>
      <p:pic>
        <p:nvPicPr>
          <p:cNvPr id="2054" name="Picture 2" descr="D:\Documents\Desktop\RR.PP\logo y lema oficial\LOGO C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6700"/>
            <a:ext cx="1439862" cy="2052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5 Subtítulo"/>
          <p:cNvSpPr txBox="1">
            <a:spLocks/>
          </p:cNvSpPr>
          <p:nvPr/>
        </p:nvSpPr>
        <p:spPr bwMode="auto">
          <a:xfrm>
            <a:off x="1572706" y="2586038"/>
            <a:ext cx="640080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charset="0"/>
              <a:buNone/>
            </a:pPr>
            <a:r>
              <a:rPr lang="es-ES" sz="3600" b="1" dirty="0">
                <a:latin typeface="Century Gothic" pitchFamily="34" charset="0"/>
              </a:rPr>
              <a:t>AUDIENCIA PÚBLICA </a:t>
            </a:r>
          </a:p>
          <a:p>
            <a:pPr algn="ctr">
              <a:spcBef>
                <a:spcPct val="20000"/>
              </a:spcBef>
              <a:buFont typeface="Arial" charset="0"/>
              <a:buNone/>
            </a:pPr>
            <a:r>
              <a:rPr lang="es-ES" sz="3600" b="1" dirty="0">
                <a:latin typeface="Century Gothic" pitchFamily="34" charset="0"/>
              </a:rPr>
              <a:t>RENDICIÓN DE CUENTAS </a:t>
            </a:r>
          </a:p>
          <a:p>
            <a:pPr algn="ctr">
              <a:spcBef>
                <a:spcPct val="20000"/>
              </a:spcBef>
              <a:buFont typeface="Arial" charset="0"/>
              <a:buNone/>
            </a:pPr>
            <a:r>
              <a:rPr lang="es-ES" sz="3600" b="1" dirty="0">
                <a:latin typeface="Century Gothic" pitchFamily="34" charset="0"/>
              </a:rPr>
              <a:t>PARCIAL 2016 </a:t>
            </a:r>
          </a:p>
        </p:txBody>
      </p:sp>
      <p:sp>
        <p:nvSpPr>
          <p:cNvPr id="2056" name="7 CuadroTexto"/>
          <p:cNvSpPr txBox="1">
            <a:spLocks noChangeArrowheads="1"/>
          </p:cNvSpPr>
          <p:nvPr/>
        </p:nvSpPr>
        <p:spPr bwMode="auto">
          <a:xfrm>
            <a:off x="5003800" y="5517232"/>
            <a:ext cx="28813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1300" b="1" dirty="0">
                <a:solidFill>
                  <a:srgbClr val="003300"/>
                </a:solidFill>
                <a:latin typeface="Century Gothic" pitchFamily="34" charset="0"/>
              </a:rPr>
              <a:t>Lic. Ana Lucila Soria Caldera</a:t>
            </a:r>
          </a:p>
          <a:p>
            <a:pPr algn="ctr"/>
            <a:r>
              <a:rPr lang="es-ES" sz="1300" b="1" dirty="0" smtClean="0">
                <a:solidFill>
                  <a:srgbClr val="003300"/>
                </a:solidFill>
                <a:latin typeface="Century Gothic" pitchFamily="34" charset="0"/>
              </a:rPr>
              <a:t>ADMINISTRADORA </a:t>
            </a:r>
            <a:r>
              <a:rPr lang="es-ES" sz="1300" b="1" dirty="0">
                <a:solidFill>
                  <a:srgbClr val="003300"/>
                </a:solidFill>
                <a:latin typeface="Century Gothic" pitchFamily="34" charset="0"/>
              </a:rPr>
              <a:t>REGIONAL </a:t>
            </a:r>
            <a:r>
              <a:rPr lang="es-ES" sz="1300" b="1" dirty="0" err="1">
                <a:solidFill>
                  <a:srgbClr val="003300"/>
                </a:solidFill>
                <a:latin typeface="Century Gothic" pitchFamily="34" charset="0"/>
              </a:rPr>
              <a:t>a.i.</a:t>
            </a:r>
            <a:r>
              <a:rPr lang="es-ES" sz="1300" b="1" dirty="0">
                <a:solidFill>
                  <a:srgbClr val="003300"/>
                </a:solidFill>
                <a:latin typeface="Century Gothic" pitchFamily="34" charset="0"/>
              </a:rPr>
              <a:t> </a:t>
            </a:r>
            <a:r>
              <a:rPr lang="es-ES" b="1" dirty="0">
                <a:solidFill>
                  <a:srgbClr val="003300"/>
                </a:solidFill>
                <a:latin typeface="Century Gothic"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D:\Documents\Desktop\FOTOS AUDIENCIA PARCIAL 2016\Ecógrafo Hospital ç.jpg"/>
          <p:cNvPicPr/>
          <p:nvPr/>
        </p:nvPicPr>
        <p:blipFill>
          <a:blip r:embed="rId3">
            <a:extLst>
              <a:ext uri="{28A0092B-C50C-407E-A947-70E740481C1C}">
                <a14:useLocalDpi xmlns:a14="http://schemas.microsoft.com/office/drawing/2010/main" val="0"/>
              </a:ext>
            </a:extLst>
          </a:blip>
          <a:srcRect/>
          <a:stretch>
            <a:fillRect/>
          </a:stretch>
        </p:blipFill>
        <p:spPr bwMode="auto">
          <a:xfrm>
            <a:off x="935596" y="810885"/>
            <a:ext cx="7272808" cy="4994379"/>
          </a:xfrm>
          <a:prstGeom prst="rect">
            <a:avLst/>
          </a:prstGeom>
          <a:noFill/>
          <a:ln>
            <a:noFill/>
          </a:ln>
        </p:spPr>
      </p:pic>
      <p:sp>
        <p:nvSpPr>
          <p:cNvPr id="9" name="8 Rectángulo"/>
          <p:cNvSpPr/>
          <p:nvPr/>
        </p:nvSpPr>
        <p:spPr>
          <a:xfrm>
            <a:off x="575556" y="287665"/>
            <a:ext cx="7992888" cy="523220"/>
          </a:xfrm>
          <a:prstGeom prst="rect">
            <a:avLst/>
          </a:prstGeom>
        </p:spPr>
        <p:txBody>
          <a:bodyPr wrap="square">
            <a:spAutoFit/>
          </a:bodyPr>
          <a:lstStyle/>
          <a:p>
            <a:pPr algn="ctr" fontAlgn="auto">
              <a:spcBef>
                <a:spcPts val="0"/>
              </a:spcBef>
              <a:spcAft>
                <a:spcPts val="0"/>
              </a:spcAft>
              <a:defRPr/>
            </a:pPr>
            <a:r>
              <a:rPr lang="es-ES" sz="2800" b="1" dirty="0">
                <a:solidFill>
                  <a:srgbClr val="0A5E24"/>
                </a:solidFill>
                <a:latin typeface="+mn-lt"/>
                <a:ea typeface="+mj-ea"/>
                <a:cs typeface="+mj-cs"/>
              </a:rPr>
              <a:t>ECÓGRAFO MULTIFUNCIONAL DE ALTA </a:t>
            </a:r>
            <a:r>
              <a:rPr lang="es-ES" sz="2800" b="1" dirty="0" smtClean="0">
                <a:solidFill>
                  <a:srgbClr val="0A5E24"/>
                </a:solidFill>
                <a:latin typeface="+mn-lt"/>
                <a:ea typeface="+mj-ea"/>
                <a:cs typeface="+mj-cs"/>
              </a:rPr>
              <a:t>PLATAFORMA</a:t>
            </a:r>
            <a:endParaRPr lang="es-ES" dirty="0">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899592" y="1340768"/>
            <a:ext cx="7128792" cy="3785652"/>
          </a:xfrm>
          <a:prstGeom prst="rect">
            <a:avLst/>
          </a:prstGeom>
        </p:spPr>
        <p:txBody>
          <a:bodyPr wrap="square">
            <a:spAutoFit/>
          </a:bodyPr>
          <a:lstStyle/>
          <a:p>
            <a:r>
              <a:rPr lang="es-ES" sz="2400" dirty="0" smtClean="0"/>
              <a:t>OBJETIVO: </a:t>
            </a:r>
          </a:p>
          <a:p>
            <a:endParaRPr lang="es-ES" sz="2400" dirty="0" smtClean="0"/>
          </a:p>
          <a:p>
            <a:pPr algn="just"/>
            <a:r>
              <a:rPr lang="es-ES" sz="2400" dirty="0" smtClean="0"/>
              <a:t>Implementar </a:t>
            </a:r>
            <a:r>
              <a:rPr lang="es-ES" sz="2400" dirty="0"/>
              <a:t>normas de funcionamiento, políticas de salud en los </a:t>
            </a:r>
            <a:r>
              <a:rPr lang="es-ES" sz="2400" dirty="0" smtClean="0"/>
              <a:t>aspectos técnico-administrativo-médico </a:t>
            </a:r>
            <a:r>
              <a:rPr lang="es-ES" sz="2400" dirty="0"/>
              <a:t>de las prestaciones </a:t>
            </a:r>
            <a:r>
              <a:rPr lang="es-ES" sz="2400" dirty="0" smtClean="0"/>
              <a:t>de: </a:t>
            </a:r>
            <a:r>
              <a:rPr lang="es-ES" sz="2400" dirty="0"/>
              <a:t>enfermedad, maternidad y riesgos profesionales a corto plazo, en la Red de Servicios de Salud, con criterios </a:t>
            </a:r>
            <a:r>
              <a:rPr lang="es-ES" sz="2400" dirty="0" smtClean="0"/>
              <a:t>de: </a:t>
            </a:r>
            <a:r>
              <a:rPr lang="es-ES" sz="2400" dirty="0"/>
              <a:t>eficiencia, eficacia, calidad, equidad y efectividad para la atención de salud con promoción, prevención, seguridad, bienestar de los trabajadores en su ambiente laboral.</a:t>
            </a:r>
          </a:p>
        </p:txBody>
      </p:sp>
      <p:sp>
        <p:nvSpPr>
          <p:cNvPr id="6" name="5 Rectángulo"/>
          <p:cNvSpPr/>
          <p:nvPr/>
        </p:nvSpPr>
        <p:spPr>
          <a:xfrm>
            <a:off x="683568" y="260648"/>
            <a:ext cx="7704856" cy="707886"/>
          </a:xfrm>
          <a:prstGeom prst="rect">
            <a:avLst/>
          </a:prstGeom>
        </p:spPr>
        <p:txBody>
          <a:bodyPr wrap="square">
            <a:spAutoFit/>
          </a:bodyPr>
          <a:lstStyle/>
          <a:p>
            <a:pPr algn="ctr"/>
            <a:r>
              <a:rPr lang="es-ES" sz="4000" b="1" dirty="0">
                <a:solidFill>
                  <a:srgbClr val="0A5E24"/>
                </a:solidFill>
                <a:latin typeface="Calibri"/>
                <a:cs typeface="+mn-cs"/>
              </a:rPr>
              <a:t>JEFATURA MÉDICA REGIONAL </a:t>
            </a:r>
            <a:endParaRPr lang="es-ES" dirty="0"/>
          </a:p>
        </p:txBody>
      </p:sp>
    </p:spTree>
    <p:extLst>
      <p:ext uri="{BB962C8B-B14F-4D97-AF65-F5344CB8AC3E}">
        <p14:creationId xmlns:p14="http://schemas.microsoft.com/office/powerpoint/2010/main" val="1681808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683568" y="260648"/>
            <a:ext cx="7704856" cy="707886"/>
          </a:xfrm>
          <a:prstGeom prst="rect">
            <a:avLst/>
          </a:prstGeom>
        </p:spPr>
        <p:txBody>
          <a:bodyPr wrap="square">
            <a:spAutoFit/>
          </a:bodyPr>
          <a:lstStyle/>
          <a:p>
            <a:pPr algn="ctr"/>
            <a:r>
              <a:rPr lang="es-ES" sz="4000" b="1" dirty="0">
                <a:solidFill>
                  <a:srgbClr val="0A5E24"/>
                </a:solidFill>
                <a:latin typeface="Calibri"/>
                <a:cs typeface="+mn-cs"/>
              </a:rPr>
              <a:t>JEFATURA MÉDICA REGIONAL </a:t>
            </a:r>
            <a:endParaRPr lang="es-ES" dirty="0"/>
          </a:p>
        </p:txBody>
      </p:sp>
      <p:graphicFrame>
        <p:nvGraphicFramePr>
          <p:cNvPr id="7" name="8 Gráfico"/>
          <p:cNvGraphicFramePr/>
          <p:nvPr>
            <p:extLst>
              <p:ext uri="{D42A27DB-BD31-4B8C-83A1-F6EECF244321}">
                <p14:modId xmlns:p14="http://schemas.microsoft.com/office/powerpoint/2010/main" val="2615502041"/>
              </p:ext>
            </p:extLst>
          </p:nvPr>
        </p:nvGraphicFramePr>
        <p:xfrm>
          <a:off x="1691680" y="1772816"/>
          <a:ext cx="5602307" cy="3543334"/>
        </p:xfrm>
        <a:graphic>
          <a:graphicData uri="http://schemas.openxmlformats.org/drawingml/2006/chart">
            <c:chart xmlns:c="http://schemas.openxmlformats.org/drawingml/2006/chart" xmlns:r="http://schemas.openxmlformats.org/officeDocument/2006/relationships" r:id="rId3"/>
          </a:graphicData>
        </a:graphic>
      </p:graphicFrame>
      <p:sp>
        <p:nvSpPr>
          <p:cNvPr id="8" name="6 Rectángulo"/>
          <p:cNvSpPr/>
          <p:nvPr/>
        </p:nvSpPr>
        <p:spPr>
          <a:xfrm>
            <a:off x="1907704" y="5453876"/>
            <a:ext cx="2249334" cy="276999"/>
          </a:xfrm>
          <a:prstGeom prst="rect">
            <a:avLst/>
          </a:prstGeom>
        </p:spPr>
        <p:txBody>
          <a:bodyPr wrap="none">
            <a:spAutoFit/>
          </a:bodyPr>
          <a:lstStyle/>
          <a:p>
            <a:r>
              <a:rPr lang="es-BO" sz="1200" b="1" dirty="0"/>
              <a:t>FUENTE: </a:t>
            </a:r>
            <a:r>
              <a:rPr lang="es-BO" sz="1200" b="1" dirty="0" smtClean="0"/>
              <a:t>Sección de Afiliaciones</a:t>
            </a:r>
            <a:endParaRPr lang="es-ES" sz="1200" dirty="0"/>
          </a:p>
        </p:txBody>
      </p:sp>
    </p:spTree>
    <p:extLst>
      <p:ext uri="{BB962C8B-B14F-4D97-AF65-F5344CB8AC3E}">
        <p14:creationId xmlns:p14="http://schemas.microsoft.com/office/powerpoint/2010/main" val="2063320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683568" y="260648"/>
            <a:ext cx="7704856" cy="707886"/>
          </a:xfrm>
          <a:prstGeom prst="rect">
            <a:avLst/>
          </a:prstGeom>
        </p:spPr>
        <p:txBody>
          <a:bodyPr wrap="square">
            <a:spAutoFit/>
          </a:bodyPr>
          <a:lstStyle/>
          <a:p>
            <a:pPr algn="ctr"/>
            <a:r>
              <a:rPr lang="es-ES" sz="4000" b="1" dirty="0">
                <a:solidFill>
                  <a:srgbClr val="0A5E24"/>
                </a:solidFill>
                <a:latin typeface="Calibri"/>
                <a:cs typeface="+mn-cs"/>
              </a:rPr>
              <a:t>JEFATURA MÉDICA REGIONAL </a:t>
            </a:r>
            <a:endParaRPr lang="es-ES" dirty="0"/>
          </a:p>
        </p:txBody>
      </p:sp>
      <p:graphicFrame>
        <p:nvGraphicFramePr>
          <p:cNvPr id="8" name="1 Tabla"/>
          <p:cNvGraphicFramePr>
            <a:graphicFrameLocks noGrp="1"/>
          </p:cNvGraphicFramePr>
          <p:nvPr>
            <p:extLst>
              <p:ext uri="{D42A27DB-BD31-4B8C-83A1-F6EECF244321}">
                <p14:modId xmlns:p14="http://schemas.microsoft.com/office/powerpoint/2010/main" val="2135690143"/>
              </p:ext>
            </p:extLst>
          </p:nvPr>
        </p:nvGraphicFramePr>
        <p:xfrm>
          <a:off x="395536" y="1438957"/>
          <a:ext cx="7488832" cy="4181783"/>
        </p:xfrm>
        <a:graphic>
          <a:graphicData uri="http://schemas.openxmlformats.org/drawingml/2006/table">
            <a:tbl>
              <a:tblPr firstRow="1" firstCol="1" bandRow="1">
                <a:tableStyleId>{F5AB1C69-6EDB-4FF4-983F-18BD219EF322}</a:tableStyleId>
              </a:tblPr>
              <a:tblGrid>
                <a:gridCol w="4086454"/>
                <a:gridCol w="1656185"/>
                <a:gridCol w="1746193"/>
              </a:tblGrid>
              <a:tr h="405867">
                <a:tc gridSpan="3">
                  <a:txBody>
                    <a:bodyPr/>
                    <a:lstStyle/>
                    <a:p>
                      <a:pPr algn="ctr">
                        <a:lnSpc>
                          <a:spcPct val="115000"/>
                        </a:lnSpc>
                        <a:spcAft>
                          <a:spcPts val="0"/>
                        </a:spcAft>
                      </a:pPr>
                      <a:r>
                        <a:rPr lang="es-BO" sz="1600" dirty="0" smtClean="0">
                          <a:effectLst/>
                        </a:rPr>
                        <a:t>RELACIÓN </a:t>
                      </a:r>
                      <a:r>
                        <a:rPr lang="es-BO" sz="1600" dirty="0">
                          <a:effectLst/>
                        </a:rPr>
                        <a:t>PORCENTUAL DEL PERSONAL DE PLANTA </a:t>
                      </a:r>
                      <a:r>
                        <a:rPr lang="es-BO" sz="1600" dirty="0" smtClean="0">
                          <a:effectLst/>
                        </a:rPr>
                        <a:t> GESTIÓN </a:t>
                      </a:r>
                      <a:r>
                        <a:rPr lang="es-BO" sz="1600" dirty="0">
                          <a:effectLst/>
                        </a:rPr>
                        <a:t>2016 </a:t>
                      </a:r>
                      <a:r>
                        <a:rPr lang="es-BO" sz="1600" dirty="0" smtClean="0">
                          <a:effectLst/>
                        </a:rPr>
                        <a:t> </a:t>
                      </a:r>
                      <a:endParaRPr lang="es-ES" sz="1200" dirty="0">
                        <a:effectLst/>
                        <a:latin typeface="Times New Roman"/>
                        <a:ea typeface="Times New Roman"/>
                        <a:cs typeface="Times New Roman"/>
                      </a:endParaRPr>
                    </a:p>
                  </a:txBody>
                  <a:tcPr marL="44450" marR="44450" marT="0" marB="0" anchor="b">
                    <a:solidFill>
                      <a:srgbClr val="008000"/>
                    </a:solidFill>
                  </a:tcPr>
                </a:tc>
                <a:tc hMerge="1">
                  <a:txBody>
                    <a:bodyPr/>
                    <a:lstStyle/>
                    <a:p>
                      <a:endParaRPr lang="es-ES"/>
                    </a:p>
                  </a:txBody>
                  <a:tcPr/>
                </a:tc>
                <a:tc hMerge="1">
                  <a:txBody>
                    <a:bodyPr/>
                    <a:lstStyle/>
                    <a:p>
                      <a:endParaRPr lang="es-ES"/>
                    </a:p>
                  </a:txBody>
                  <a:tcPr/>
                </a:tc>
              </a:tr>
              <a:tr h="255601">
                <a:tc>
                  <a:txBody>
                    <a:bodyPr/>
                    <a:lstStyle/>
                    <a:p>
                      <a:pPr algn="ctr">
                        <a:lnSpc>
                          <a:spcPct val="115000"/>
                        </a:lnSpc>
                        <a:spcAft>
                          <a:spcPts val="0"/>
                        </a:spcAft>
                      </a:pPr>
                      <a:r>
                        <a:rPr lang="es-BO" sz="1200" dirty="0">
                          <a:effectLst/>
                        </a:rPr>
                        <a:t>DETALLE</a:t>
                      </a:r>
                      <a:endParaRPr lang="es-ES" sz="1200" dirty="0">
                        <a:effectLst/>
                        <a:latin typeface="Times New Roman"/>
                        <a:ea typeface="Times New Roman"/>
                        <a:cs typeface="Times New Roman"/>
                      </a:endParaRPr>
                    </a:p>
                  </a:txBody>
                  <a:tcPr marL="44450" marR="44450" marT="0" marB="0" anchor="ctr">
                    <a:solidFill>
                      <a:srgbClr val="008000"/>
                    </a:solidFill>
                  </a:tcPr>
                </a:tc>
                <a:tc>
                  <a:txBody>
                    <a:bodyPr/>
                    <a:lstStyle/>
                    <a:p>
                      <a:pPr algn="ctr">
                        <a:lnSpc>
                          <a:spcPct val="115000"/>
                        </a:lnSpc>
                        <a:spcAft>
                          <a:spcPts val="0"/>
                        </a:spcAft>
                      </a:pPr>
                      <a:r>
                        <a:rPr lang="es-BO" sz="1200" dirty="0">
                          <a:effectLst/>
                        </a:rPr>
                        <a:t>No.</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a:effectLst/>
                        </a:rPr>
                        <a:t>PORCENTAJE</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dirty="0" smtClean="0">
                          <a:effectLst/>
                        </a:rPr>
                        <a:t>MÉDICOS</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dirty="0">
                          <a:effectLst/>
                        </a:rPr>
                        <a:t>233</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19,7%</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dirty="0" smtClean="0">
                          <a:effectLst/>
                        </a:rPr>
                        <a:t>BIOQUÍMICOS</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26</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2,2%</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dirty="0" smtClean="0">
                          <a:effectLst/>
                        </a:rPr>
                        <a:t>FARMACEÚTICOS</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32</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2,7%</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dirty="0" smtClean="0">
                          <a:effectLst/>
                        </a:rPr>
                        <a:t>ODONTÓLOGOS</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23</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1,9%</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dirty="0" smtClean="0">
                          <a:effectLst/>
                        </a:rPr>
                        <a:t>PSICÓLOGOS</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2</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smtClean="0">
                          <a:effectLst/>
                        </a:rPr>
                        <a:t>0,3%</a:t>
                      </a:r>
                      <a:r>
                        <a:rPr lang="es-BO" sz="1100" dirty="0">
                          <a:effectLst/>
                        </a:rPr>
                        <a:t> </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dirty="0">
                          <a:effectLst/>
                        </a:rPr>
                        <a:t>LICENCIADAS </a:t>
                      </a:r>
                      <a:r>
                        <a:rPr lang="es-BO" sz="1100" dirty="0" smtClean="0">
                          <a:effectLst/>
                        </a:rPr>
                        <a:t>ENFERMERÍA</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160</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13,5%</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a:effectLst/>
                        </a:rPr>
                        <a:t>TRABAJADORAS SOCIALES</a:t>
                      </a:r>
                      <a:endParaRPr lang="es-ES" sz="120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20</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1,6%</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a:effectLst/>
                        </a:rPr>
                        <a:t>NUTRICIONISTAS</a:t>
                      </a:r>
                      <a:endParaRPr lang="es-ES" sz="120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9</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0,7%</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dirty="0">
                          <a:effectLst/>
                        </a:rPr>
                        <a:t>AUXILIARES </a:t>
                      </a:r>
                      <a:r>
                        <a:rPr lang="es-BO" sz="1100" dirty="0" smtClean="0">
                          <a:effectLst/>
                        </a:rPr>
                        <a:t>ENFERMERÍA</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253</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21,4%</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dirty="0" smtClean="0">
                          <a:effectLst/>
                        </a:rPr>
                        <a:t>TÉCNICOS </a:t>
                      </a:r>
                      <a:r>
                        <a:rPr lang="es-BO" sz="1100" dirty="0">
                          <a:effectLst/>
                        </a:rPr>
                        <a:t>EQUIPO </a:t>
                      </a:r>
                      <a:r>
                        <a:rPr lang="es-BO" sz="1100" dirty="0" smtClean="0">
                          <a:effectLst/>
                        </a:rPr>
                        <a:t>MÉDICO</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45</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3,8%</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dirty="0" smtClean="0">
                          <a:effectLst/>
                        </a:rPr>
                        <a:t>FÍSICO </a:t>
                      </a:r>
                      <a:r>
                        <a:rPr lang="es-BO" sz="1100" dirty="0">
                          <a:effectLst/>
                        </a:rPr>
                        <a:t>- </a:t>
                      </a:r>
                      <a:r>
                        <a:rPr lang="es-BO" sz="1100" dirty="0" smtClean="0">
                          <a:effectLst/>
                        </a:rPr>
                        <a:t>MÉDICO</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1</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smtClean="0">
                          <a:effectLst/>
                        </a:rPr>
                        <a:t>0,2%</a:t>
                      </a:r>
                      <a:r>
                        <a:rPr lang="es-BO" sz="1100" dirty="0">
                          <a:effectLst/>
                        </a:rPr>
                        <a:t> </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a:effectLst/>
                        </a:rPr>
                        <a:t>ADMINISTRATIVOS</a:t>
                      </a:r>
                      <a:endParaRPr lang="es-ES" sz="120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183</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16,0%</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32364">
                <a:tc>
                  <a:txBody>
                    <a:bodyPr/>
                    <a:lstStyle/>
                    <a:p>
                      <a:pPr>
                        <a:lnSpc>
                          <a:spcPct val="115000"/>
                        </a:lnSpc>
                        <a:spcAft>
                          <a:spcPts val="0"/>
                        </a:spcAft>
                      </a:pPr>
                      <a:r>
                        <a:rPr lang="es-BO" sz="1100">
                          <a:effectLst/>
                        </a:rPr>
                        <a:t>TRABAJADORES MANUALES</a:t>
                      </a:r>
                      <a:endParaRPr lang="es-ES" sz="120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134</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11,0%</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43982">
                <a:tc>
                  <a:txBody>
                    <a:bodyPr/>
                    <a:lstStyle/>
                    <a:p>
                      <a:pPr>
                        <a:lnSpc>
                          <a:spcPct val="115000"/>
                        </a:lnSpc>
                        <a:spcAft>
                          <a:spcPts val="0"/>
                        </a:spcAft>
                      </a:pPr>
                      <a:r>
                        <a:rPr lang="es-BO" sz="1100">
                          <a:effectLst/>
                        </a:rPr>
                        <a:t>UJIER</a:t>
                      </a:r>
                      <a:endParaRPr lang="es-ES" sz="120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100">
                          <a:effectLst/>
                        </a:rPr>
                        <a:t>61</a:t>
                      </a:r>
                      <a:endParaRPr lang="es-ES" sz="1200">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100" dirty="0">
                          <a:effectLst/>
                        </a:rPr>
                        <a:t>5,0%</a:t>
                      </a:r>
                      <a:endParaRPr lang="es-ES" sz="1200"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r h="255601">
                <a:tc>
                  <a:txBody>
                    <a:bodyPr/>
                    <a:lstStyle/>
                    <a:p>
                      <a:pPr>
                        <a:lnSpc>
                          <a:spcPct val="115000"/>
                        </a:lnSpc>
                        <a:spcAft>
                          <a:spcPts val="0"/>
                        </a:spcAft>
                      </a:pPr>
                      <a:r>
                        <a:rPr lang="es-BO" sz="1200">
                          <a:effectLst/>
                        </a:rPr>
                        <a:t>TOTAL PERSONAL </a:t>
                      </a:r>
                      <a:endParaRPr lang="es-ES" sz="120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200" b="1">
                          <a:effectLst/>
                        </a:rPr>
                        <a:t>1182</a:t>
                      </a:r>
                      <a:endParaRPr lang="es-ES" sz="1200" b="1">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200" b="1" dirty="0">
                          <a:effectLst/>
                        </a:rPr>
                        <a:t>100%</a:t>
                      </a:r>
                      <a:endParaRPr lang="es-ES" sz="1200" b="1" dirty="0">
                        <a:effectLst/>
                        <a:latin typeface="Times New Roman"/>
                        <a:ea typeface="Times New Roman"/>
                        <a:cs typeface="Times New Roman"/>
                      </a:endParaRPr>
                    </a:p>
                  </a:txBody>
                  <a:tcPr marL="44450" marR="44450" marT="0" marB="0" anchor="b">
                    <a:solidFill>
                      <a:schemeClr val="accent3">
                        <a:lumMod val="40000"/>
                        <a:lumOff val="60000"/>
                      </a:schemeClr>
                    </a:solidFill>
                  </a:tcPr>
                </a:tc>
              </a:tr>
            </a:tbl>
          </a:graphicData>
        </a:graphic>
      </p:graphicFrame>
      <p:graphicFrame>
        <p:nvGraphicFramePr>
          <p:cNvPr id="9" name="4 Tabla"/>
          <p:cNvGraphicFramePr>
            <a:graphicFrameLocks noGrp="1"/>
          </p:cNvGraphicFramePr>
          <p:nvPr>
            <p:extLst>
              <p:ext uri="{D42A27DB-BD31-4B8C-83A1-F6EECF244321}">
                <p14:modId xmlns:p14="http://schemas.microsoft.com/office/powerpoint/2010/main" val="2657668655"/>
              </p:ext>
            </p:extLst>
          </p:nvPr>
        </p:nvGraphicFramePr>
        <p:xfrm>
          <a:off x="395536" y="5805264"/>
          <a:ext cx="7416825" cy="247650"/>
        </p:xfrm>
        <a:graphic>
          <a:graphicData uri="http://schemas.openxmlformats.org/drawingml/2006/table">
            <a:tbl>
              <a:tblPr firstRow="1" firstCol="1" bandRow="1">
                <a:tableStyleId>{5C22544A-7EE6-4342-B048-85BDC9FD1C3A}</a:tableStyleId>
              </a:tblPr>
              <a:tblGrid>
                <a:gridCol w="4047162"/>
                <a:gridCol w="1640259"/>
                <a:gridCol w="1729404"/>
              </a:tblGrid>
              <a:tr h="247650">
                <a:tc>
                  <a:txBody>
                    <a:bodyPr/>
                    <a:lstStyle/>
                    <a:p>
                      <a:pPr>
                        <a:lnSpc>
                          <a:spcPct val="115000"/>
                        </a:lnSpc>
                        <a:spcAft>
                          <a:spcPts val="0"/>
                        </a:spcAft>
                      </a:pPr>
                      <a:r>
                        <a:rPr lang="es-BO" sz="1200" dirty="0">
                          <a:effectLst/>
                        </a:rPr>
                        <a:t>PERSONAL EVENTUAL</a:t>
                      </a:r>
                      <a:endParaRPr lang="es-ES" sz="12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200" dirty="0">
                          <a:solidFill>
                            <a:schemeClr val="tx1"/>
                          </a:solidFill>
                          <a:effectLst/>
                        </a:rPr>
                        <a:t>600</a:t>
                      </a:r>
                      <a:endParaRPr lang="es-ES" sz="1200" dirty="0">
                        <a:solidFill>
                          <a:schemeClr val="tx1"/>
                        </a:solidFill>
                        <a:effectLst/>
                        <a:latin typeface="Times New Roman"/>
                        <a:ea typeface="Times New Roman"/>
                        <a:cs typeface="Times New Roman"/>
                      </a:endParaRPr>
                    </a:p>
                  </a:txBody>
                  <a:tcPr marL="44450" marR="44450" marT="0" marB="0" anchor="b">
                    <a:solidFill>
                      <a:schemeClr val="accent3">
                        <a:lumMod val="40000"/>
                        <a:lumOff val="60000"/>
                      </a:schemeClr>
                    </a:solidFill>
                  </a:tcPr>
                </a:tc>
                <a:tc>
                  <a:txBody>
                    <a:bodyPr/>
                    <a:lstStyle/>
                    <a:p>
                      <a:pPr algn="ctr">
                        <a:lnSpc>
                          <a:spcPct val="115000"/>
                        </a:lnSpc>
                        <a:spcAft>
                          <a:spcPts val="0"/>
                        </a:spcAft>
                      </a:pPr>
                      <a:r>
                        <a:rPr lang="es-BO" sz="1200" dirty="0">
                          <a:solidFill>
                            <a:schemeClr val="tx1"/>
                          </a:solidFill>
                          <a:effectLst/>
                        </a:rPr>
                        <a:t>MENSUALES</a:t>
                      </a:r>
                      <a:endParaRPr lang="es-ES" sz="1200" dirty="0">
                        <a:solidFill>
                          <a:schemeClr val="tx1"/>
                        </a:solidFill>
                        <a:effectLst/>
                        <a:latin typeface="Times New Roman"/>
                        <a:ea typeface="Times New Roman"/>
                        <a:cs typeface="Times New Roman"/>
                      </a:endParaRPr>
                    </a:p>
                  </a:txBody>
                  <a:tcPr marL="44450" marR="44450" marT="0" marB="0" anchor="b">
                    <a:solidFill>
                      <a:schemeClr val="accent3">
                        <a:lumMod val="40000"/>
                        <a:lumOff val="60000"/>
                      </a:schemeClr>
                    </a:solidFill>
                  </a:tcPr>
                </a:tc>
              </a:tr>
            </a:tbl>
          </a:graphicData>
        </a:graphic>
      </p:graphicFrame>
      <p:sp>
        <p:nvSpPr>
          <p:cNvPr id="2" name="Rectángulo 1"/>
          <p:cNvSpPr/>
          <p:nvPr/>
        </p:nvSpPr>
        <p:spPr>
          <a:xfrm>
            <a:off x="1691680" y="1069618"/>
            <a:ext cx="2357505" cy="369332"/>
          </a:xfrm>
          <a:prstGeom prst="rect">
            <a:avLst/>
          </a:prstGeom>
        </p:spPr>
        <p:txBody>
          <a:bodyPr wrap="none">
            <a:spAutoFit/>
          </a:bodyPr>
          <a:lstStyle/>
          <a:p>
            <a:r>
              <a:rPr lang="es-ES" b="1" dirty="0" smtClean="0">
                <a:solidFill>
                  <a:srgbClr val="0A5E24"/>
                </a:solidFill>
                <a:latin typeface="Calibri"/>
              </a:rPr>
              <a:t>RECURSOS </a:t>
            </a:r>
            <a:r>
              <a:rPr lang="es-ES" b="1" dirty="0">
                <a:solidFill>
                  <a:srgbClr val="0A5E24"/>
                </a:solidFill>
                <a:latin typeface="Calibri"/>
              </a:rPr>
              <a:t>HUMANOS </a:t>
            </a:r>
            <a:endParaRPr lang="es-ES" dirty="0"/>
          </a:p>
        </p:txBody>
      </p:sp>
      <p:sp>
        <p:nvSpPr>
          <p:cNvPr id="10" name="6 Rectángulo"/>
          <p:cNvSpPr/>
          <p:nvPr/>
        </p:nvSpPr>
        <p:spPr>
          <a:xfrm>
            <a:off x="395536" y="6104108"/>
            <a:ext cx="3302122" cy="276999"/>
          </a:xfrm>
          <a:prstGeom prst="rect">
            <a:avLst/>
          </a:prstGeom>
        </p:spPr>
        <p:txBody>
          <a:bodyPr wrap="none">
            <a:spAutoFit/>
          </a:bodyPr>
          <a:lstStyle/>
          <a:p>
            <a:r>
              <a:rPr lang="es-BO" sz="1200" b="1" dirty="0"/>
              <a:t>FUENTE: </a:t>
            </a:r>
            <a:r>
              <a:rPr lang="es-BO" sz="1200" b="1" dirty="0" smtClean="0"/>
              <a:t>Jefatura Regional de Recursos Humanos</a:t>
            </a:r>
            <a:endParaRPr lang="es-ES" sz="1200" dirty="0"/>
          </a:p>
        </p:txBody>
      </p:sp>
    </p:spTree>
    <p:extLst>
      <p:ext uri="{BB962C8B-B14F-4D97-AF65-F5344CB8AC3E}">
        <p14:creationId xmlns:p14="http://schemas.microsoft.com/office/powerpoint/2010/main" val="92472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3588563740"/>
              </p:ext>
            </p:extLst>
          </p:nvPr>
        </p:nvGraphicFramePr>
        <p:xfrm>
          <a:off x="971601" y="1124744"/>
          <a:ext cx="6624734" cy="5272767"/>
        </p:xfrm>
        <a:graphic>
          <a:graphicData uri="http://schemas.openxmlformats.org/drawingml/2006/table">
            <a:tbl>
              <a:tblPr firstRow="1" firstCol="1" bandRow="1">
                <a:tableStyleId>{F5AB1C69-6EDB-4FF4-983F-18BD219EF322}</a:tableStyleId>
              </a:tblPr>
              <a:tblGrid>
                <a:gridCol w="419286"/>
                <a:gridCol w="3018867"/>
                <a:gridCol w="1746422"/>
                <a:gridCol w="1440159"/>
              </a:tblGrid>
              <a:tr h="205977">
                <a:tc>
                  <a:txBody>
                    <a:bodyPr/>
                    <a:lstStyle/>
                    <a:p>
                      <a:pPr>
                        <a:lnSpc>
                          <a:spcPct val="115000"/>
                        </a:lnSpc>
                        <a:spcAft>
                          <a:spcPts val="0"/>
                        </a:spcAft>
                      </a:pPr>
                      <a:r>
                        <a:rPr lang="es-BO" sz="1200" dirty="0">
                          <a:effectLst/>
                        </a:rPr>
                        <a:t>No</a:t>
                      </a:r>
                      <a:endParaRPr lang="es-ES" sz="1800" dirty="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200" dirty="0">
                          <a:effectLst/>
                        </a:rPr>
                        <a:t>PRESTACIÓN DE SERVICIO</a:t>
                      </a:r>
                      <a:endParaRPr lang="es-ES" sz="1800" dirty="0">
                        <a:effectLst/>
                        <a:latin typeface="Times New Roman"/>
                        <a:ea typeface="Times New Roman"/>
                        <a:cs typeface="Times New Roman"/>
                      </a:endParaRPr>
                    </a:p>
                  </a:txBody>
                  <a:tcPr marL="35426" marR="35426" marT="0" marB="0" anchor="b">
                    <a:solidFill>
                      <a:srgbClr val="008000"/>
                    </a:solidFill>
                  </a:tcPr>
                </a:tc>
                <a:tc gridSpan="2">
                  <a:txBody>
                    <a:bodyPr/>
                    <a:lstStyle/>
                    <a:p>
                      <a:pPr algn="ctr">
                        <a:lnSpc>
                          <a:spcPct val="115000"/>
                        </a:lnSpc>
                        <a:spcAft>
                          <a:spcPts val="0"/>
                        </a:spcAft>
                      </a:pPr>
                      <a:r>
                        <a:rPr lang="es-BO" sz="1200">
                          <a:effectLst/>
                        </a:rPr>
                        <a:t>GESTIÓN 2016</a:t>
                      </a:r>
                      <a:endParaRPr lang="es-ES" sz="1800">
                        <a:effectLst/>
                        <a:latin typeface="Times New Roman"/>
                        <a:ea typeface="Times New Roman"/>
                        <a:cs typeface="Times New Roman"/>
                      </a:endParaRPr>
                    </a:p>
                  </a:txBody>
                  <a:tcPr marL="35426" marR="35426" marT="0" marB="0" anchor="b">
                    <a:solidFill>
                      <a:srgbClr val="008000"/>
                    </a:solidFill>
                  </a:tcPr>
                </a:tc>
                <a:tc hMerge="1">
                  <a:txBody>
                    <a:bodyPr/>
                    <a:lstStyle/>
                    <a:p>
                      <a:endParaRPr lang="es-ES"/>
                    </a:p>
                  </a:txBody>
                  <a:tcPr/>
                </a:tc>
              </a:tr>
              <a:tr h="221513">
                <a:tc>
                  <a:txBody>
                    <a:bodyPr/>
                    <a:lstStyle/>
                    <a:p>
                      <a:pPr algn="r">
                        <a:lnSpc>
                          <a:spcPct val="115000"/>
                        </a:lnSpc>
                        <a:spcAft>
                          <a:spcPts val="0"/>
                        </a:spcAft>
                      </a:pPr>
                      <a:r>
                        <a:rPr lang="es-BO" sz="1400">
                          <a:effectLst/>
                        </a:rPr>
                        <a:t>1</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Consulta Médica</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222.768</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2</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Atención de Emergencias</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11.861</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3</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Cirugía Menor</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260</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4</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Consultas Odontológicas</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41.894</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82835">
                <a:tc>
                  <a:txBody>
                    <a:bodyPr/>
                    <a:lstStyle/>
                    <a:p>
                      <a:pPr algn="r">
                        <a:lnSpc>
                          <a:spcPct val="115000"/>
                        </a:lnSpc>
                        <a:spcAft>
                          <a:spcPts val="0"/>
                        </a:spcAft>
                      </a:pPr>
                      <a:r>
                        <a:rPr lang="es-BO" sz="1400">
                          <a:effectLst/>
                        </a:rPr>
                        <a:t>5</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Atenciones Medicina del Trabajo</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10.862</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325597">
                <a:tc rowSpan="2">
                  <a:txBody>
                    <a:bodyPr/>
                    <a:lstStyle/>
                    <a:p>
                      <a:pPr algn="r">
                        <a:lnSpc>
                          <a:spcPct val="115000"/>
                        </a:lnSpc>
                        <a:spcAft>
                          <a:spcPts val="0"/>
                        </a:spcAft>
                      </a:pPr>
                      <a:r>
                        <a:rPr lang="es-BO" sz="1400" dirty="0" smtClean="0">
                          <a:effectLst/>
                        </a:rPr>
                        <a:t>6</a:t>
                      </a:r>
                    </a:p>
                    <a:p>
                      <a:pPr algn="r">
                        <a:lnSpc>
                          <a:spcPct val="115000"/>
                        </a:lnSpc>
                        <a:spcAft>
                          <a:spcPts val="0"/>
                        </a:spcAft>
                      </a:pPr>
                      <a:endParaRPr lang="es-ES" sz="1800" dirty="0">
                        <a:effectLst/>
                        <a:latin typeface="Times New Roman"/>
                        <a:ea typeface="Times New Roman"/>
                        <a:cs typeface="Times New Roman"/>
                      </a:endParaRPr>
                    </a:p>
                  </a:txBody>
                  <a:tcPr marL="35426" marR="35426" marT="0" marB="0" anchor="b">
                    <a:solidFill>
                      <a:srgbClr val="008000"/>
                    </a:solidFill>
                  </a:tcPr>
                </a:tc>
                <a:tc rowSpan="2">
                  <a:txBody>
                    <a:bodyPr/>
                    <a:lstStyle/>
                    <a:p>
                      <a:pPr>
                        <a:lnSpc>
                          <a:spcPct val="115000"/>
                        </a:lnSpc>
                        <a:spcAft>
                          <a:spcPts val="0"/>
                        </a:spcAft>
                      </a:pPr>
                      <a:r>
                        <a:rPr lang="es-BO" sz="1400" dirty="0">
                          <a:effectLst/>
                        </a:rPr>
                        <a:t>Exámenes de Laboratorio </a:t>
                      </a:r>
                      <a:r>
                        <a:rPr lang="es-BO" sz="1400" dirty="0" smtClean="0">
                          <a:effectLst/>
                        </a:rPr>
                        <a:t>Clínico</a:t>
                      </a:r>
                    </a:p>
                    <a:p>
                      <a:pPr>
                        <a:lnSpc>
                          <a:spcPct val="115000"/>
                        </a:lnSpc>
                        <a:spcAft>
                          <a:spcPts val="0"/>
                        </a:spcAft>
                      </a:pPr>
                      <a:endParaRPr lang="es-ES" sz="1800" dirty="0">
                        <a:effectLst/>
                        <a:latin typeface="Times New Roman"/>
                        <a:ea typeface="Times New Roman"/>
                        <a:cs typeface="Times New Roman"/>
                      </a:endParaRPr>
                    </a:p>
                  </a:txBody>
                  <a:tcPr marL="35426" marR="35426" marT="0" marB="0" anchor="b">
                    <a:solidFill>
                      <a:schemeClr val="accent3">
                        <a:lumMod val="20000"/>
                        <a:lumOff val="80000"/>
                      </a:schemeClr>
                    </a:solidFill>
                  </a:tcPr>
                </a:tc>
                <a:tc>
                  <a:txBody>
                    <a:bodyPr/>
                    <a:lstStyle/>
                    <a:p>
                      <a:pPr algn="ctr">
                        <a:lnSpc>
                          <a:spcPct val="115000"/>
                        </a:lnSpc>
                        <a:spcAft>
                          <a:spcPts val="0"/>
                        </a:spcAft>
                      </a:pPr>
                      <a:r>
                        <a:rPr lang="es-BO" sz="1400" dirty="0" smtClean="0">
                          <a:effectLst/>
                        </a:rPr>
                        <a:t>Nº</a:t>
                      </a:r>
                      <a:r>
                        <a:rPr lang="es-BO" sz="1400" baseline="0" dirty="0" smtClean="0">
                          <a:effectLst/>
                        </a:rPr>
                        <a:t> </a:t>
                      </a:r>
                      <a:r>
                        <a:rPr lang="es-BO" sz="1400" dirty="0" smtClean="0">
                          <a:effectLst/>
                        </a:rPr>
                        <a:t>Exámenes</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a:txBody>
                    <a:bodyPr/>
                    <a:lstStyle/>
                    <a:p>
                      <a:pPr algn="ctr">
                        <a:lnSpc>
                          <a:spcPct val="115000"/>
                        </a:lnSpc>
                        <a:spcAft>
                          <a:spcPts val="0"/>
                        </a:spcAft>
                      </a:pPr>
                      <a:r>
                        <a:rPr lang="es-BO" sz="1400" dirty="0" smtClean="0">
                          <a:effectLst/>
                        </a:rPr>
                        <a:t>Nº</a:t>
                      </a:r>
                      <a:r>
                        <a:rPr lang="es-BO" sz="1400" baseline="0" dirty="0" smtClean="0">
                          <a:effectLst/>
                        </a:rPr>
                        <a:t> </a:t>
                      </a:r>
                      <a:r>
                        <a:rPr lang="es-BO" sz="1400" dirty="0" smtClean="0">
                          <a:effectLst/>
                        </a:rPr>
                        <a:t>Pacientes</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r>
              <a:tr h="221513">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BO" sz="1400">
                          <a:effectLst/>
                        </a:rPr>
                        <a:t>373.879</a:t>
                      </a:r>
                      <a:endParaRPr lang="es-ES" sz="1800">
                        <a:effectLst/>
                        <a:latin typeface="Times New Roman"/>
                        <a:ea typeface="Times New Roman"/>
                        <a:cs typeface="Times New Roman"/>
                      </a:endParaRPr>
                    </a:p>
                  </a:txBody>
                  <a:tcPr marL="35426" marR="35426" marT="0" marB="0" anchor="b">
                    <a:solidFill>
                      <a:schemeClr val="accent3">
                        <a:lumMod val="60000"/>
                        <a:lumOff val="40000"/>
                      </a:schemeClr>
                    </a:solidFill>
                  </a:tcPr>
                </a:tc>
                <a:tc>
                  <a:txBody>
                    <a:bodyPr/>
                    <a:lstStyle/>
                    <a:p>
                      <a:pPr algn="ctr">
                        <a:lnSpc>
                          <a:spcPct val="115000"/>
                        </a:lnSpc>
                        <a:spcAft>
                          <a:spcPts val="0"/>
                        </a:spcAft>
                      </a:pPr>
                      <a:r>
                        <a:rPr lang="es-BO" sz="1400" dirty="0">
                          <a:effectLst/>
                        </a:rPr>
                        <a:t>37.655</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r>
              <a:tr h="221513">
                <a:tc>
                  <a:txBody>
                    <a:bodyPr/>
                    <a:lstStyle/>
                    <a:p>
                      <a:pPr algn="r">
                        <a:lnSpc>
                          <a:spcPct val="115000"/>
                        </a:lnSpc>
                        <a:spcAft>
                          <a:spcPts val="0"/>
                        </a:spcAft>
                      </a:pPr>
                      <a:r>
                        <a:rPr lang="es-BO" sz="1400">
                          <a:effectLst/>
                        </a:rPr>
                        <a:t>7</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Exámenes Radiológicos</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17.544</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82835">
                <a:tc>
                  <a:txBody>
                    <a:bodyPr/>
                    <a:lstStyle/>
                    <a:p>
                      <a:pPr algn="r">
                        <a:lnSpc>
                          <a:spcPct val="115000"/>
                        </a:lnSpc>
                        <a:spcAft>
                          <a:spcPts val="0"/>
                        </a:spcAft>
                      </a:pPr>
                      <a:r>
                        <a:rPr lang="es-BO" sz="1400">
                          <a:effectLst/>
                        </a:rPr>
                        <a:t>8</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dirty="0">
                          <a:effectLst/>
                        </a:rPr>
                        <a:t>Exámenes de Electrocardiograma</a:t>
                      </a:r>
                      <a:endParaRPr lang="es-ES" sz="1800" dirty="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2.799</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9</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Exámenes Holter</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102</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10</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Exámenes de Ecografía</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2.719</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11</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Inyectables</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98.573</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12</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Curaciones</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35.996</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13</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Inmunizaciones</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22.724</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14</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dirty="0">
                          <a:effectLst/>
                        </a:rPr>
                        <a:t>Recetas Dispensadas</a:t>
                      </a:r>
                      <a:endParaRPr lang="es-ES" sz="1800" dirty="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513.004</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15</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Visitas Domiciliarias</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1.135</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16</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Atenciones domiciliarias</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933</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17</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dirty="0">
                          <a:effectLst/>
                        </a:rPr>
                        <a:t>Visitas a Empresas</a:t>
                      </a:r>
                      <a:endParaRPr lang="es-ES" sz="1800" dirty="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143</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18</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a:effectLst/>
                        </a:rPr>
                        <a:t>Grupos de Autoayuda</a:t>
                      </a:r>
                      <a:endParaRPr lang="es-ES" sz="180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30</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r h="221513">
                <a:tc>
                  <a:txBody>
                    <a:bodyPr/>
                    <a:lstStyle/>
                    <a:p>
                      <a:pPr algn="r">
                        <a:lnSpc>
                          <a:spcPct val="115000"/>
                        </a:lnSpc>
                        <a:spcAft>
                          <a:spcPts val="0"/>
                        </a:spcAft>
                      </a:pPr>
                      <a:r>
                        <a:rPr lang="es-BO" sz="1400">
                          <a:effectLst/>
                        </a:rPr>
                        <a:t>19</a:t>
                      </a:r>
                      <a:endParaRPr lang="es-ES" sz="1800">
                        <a:effectLst/>
                        <a:latin typeface="Times New Roman"/>
                        <a:ea typeface="Times New Roman"/>
                        <a:cs typeface="Times New Roman"/>
                      </a:endParaRPr>
                    </a:p>
                  </a:txBody>
                  <a:tcPr marL="35426" marR="35426" marT="0" marB="0" anchor="b">
                    <a:solidFill>
                      <a:srgbClr val="008000"/>
                    </a:solidFill>
                  </a:tcPr>
                </a:tc>
                <a:tc>
                  <a:txBody>
                    <a:bodyPr/>
                    <a:lstStyle/>
                    <a:p>
                      <a:pPr>
                        <a:lnSpc>
                          <a:spcPct val="115000"/>
                        </a:lnSpc>
                        <a:spcAft>
                          <a:spcPts val="0"/>
                        </a:spcAft>
                      </a:pPr>
                      <a:r>
                        <a:rPr lang="es-BO" sz="1400" dirty="0">
                          <a:effectLst/>
                        </a:rPr>
                        <a:t>Ferias</a:t>
                      </a:r>
                      <a:endParaRPr lang="es-ES" sz="1800" dirty="0">
                        <a:effectLst/>
                        <a:latin typeface="Times New Roman"/>
                        <a:ea typeface="Times New Roman"/>
                        <a:cs typeface="Times New Roman"/>
                      </a:endParaRPr>
                    </a:p>
                  </a:txBody>
                  <a:tcPr marL="35426" marR="35426" marT="0" marB="0" anchor="b">
                    <a:solidFill>
                      <a:schemeClr val="accent3">
                        <a:lumMod val="20000"/>
                        <a:lumOff val="80000"/>
                      </a:schemeClr>
                    </a:solidFill>
                  </a:tcPr>
                </a:tc>
                <a:tc gridSpan="2">
                  <a:txBody>
                    <a:bodyPr/>
                    <a:lstStyle/>
                    <a:p>
                      <a:pPr algn="ctr">
                        <a:lnSpc>
                          <a:spcPct val="115000"/>
                        </a:lnSpc>
                        <a:spcAft>
                          <a:spcPts val="0"/>
                        </a:spcAft>
                      </a:pPr>
                      <a:r>
                        <a:rPr lang="es-BO" sz="1400" dirty="0">
                          <a:effectLst/>
                        </a:rPr>
                        <a:t>51</a:t>
                      </a:r>
                      <a:endParaRPr lang="es-ES" sz="1800" dirty="0">
                        <a:effectLst/>
                        <a:latin typeface="Times New Roman"/>
                        <a:ea typeface="Times New Roman"/>
                        <a:cs typeface="Times New Roman"/>
                      </a:endParaRPr>
                    </a:p>
                  </a:txBody>
                  <a:tcPr marL="35426" marR="35426" marT="0" marB="0" anchor="b">
                    <a:solidFill>
                      <a:schemeClr val="accent3">
                        <a:lumMod val="60000"/>
                        <a:lumOff val="40000"/>
                      </a:schemeClr>
                    </a:solidFill>
                  </a:tcPr>
                </a:tc>
                <a:tc hMerge="1">
                  <a:txBody>
                    <a:bodyPr/>
                    <a:lstStyle/>
                    <a:p>
                      <a:endParaRPr lang="es-ES"/>
                    </a:p>
                  </a:txBody>
                  <a:tcPr/>
                </a:tc>
              </a:tr>
            </a:tbl>
          </a:graphicData>
        </a:graphic>
      </p:graphicFrame>
      <p:sp>
        <p:nvSpPr>
          <p:cNvPr id="5" name="4 Rectángulo"/>
          <p:cNvSpPr/>
          <p:nvPr/>
        </p:nvSpPr>
        <p:spPr>
          <a:xfrm>
            <a:off x="467544" y="116632"/>
            <a:ext cx="8280920" cy="538609"/>
          </a:xfrm>
          <a:prstGeom prst="rect">
            <a:avLst/>
          </a:prstGeom>
        </p:spPr>
        <p:txBody>
          <a:bodyPr wrap="square">
            <a:spAutoFit/>
          </a:bodyPr>
          <a:lstStyle/>
          <a:p>
            <a:pPr lvl="0" algn="ctr"/>
            <a:r>
              <a:rPr lang="es-ES" sz="2900" b="1" dirty="0" smtClean="0">
                <a:solidFill>
                  <a:srgbClr val="0A5E24"/>
                </a:solidFill>
                <a:latin typeface="Calibri"/>
              </a:rPr>
              <a:t>DIRECCIÓN DE MEDICINA FAMILIAR Y COMUNITARIA </a:t>
            </a:r>
            <a:endParaRPr lang="es-ES" sz="2900" dirty="0">
              <a:solidFill>
                <a:prstClr val="black"/>
              </a:solidFill>
            </a:endParaRPr>
          </a:p>
        </p:txBody>
      </p:sp>
      <p:sp>
        <p:nvSpPr>
          <p:cNvPr id="6" name="5 Rectángulo"/>
          <p:cNvSpPr/>
          <p:nvPr/>
        </p:nvSpPr>
        <p:spPr>
          <a:xfrm>
            <a:off x="539552" y="764704"/>
            <a:ext cx="8208912" cy="307777"/>
          </a:xfrm>
          <a:prstGeom prst="rect">
            <a:avLst/>
          </a:prstGeom>
        </p:spPr>
        <p:txBody>
          <a:bodyPr wrap="square">
            <a:spAutoFit/>
          </a:bodyPr>
          <a:lstStyle/>
          <a:p>
            <a:pPr algn="ctr"/>
            <a:r>
              <a:rPr lang="es-ES" sz="1400" b="1" dirty="0" smtClean="0"/>
              <a:t>PRODUCCIÓN Y RENDIMIENTO SERVICIOS AMBULATORIOS  DE ENERO </a:t>
            </a:r>
            <a:r>
              <a:rPr lang="es-ES" sz="1400" b="1" dirty="0"/>
              <a:t>A  JUNIO DE  </a:t>
            </a:r>
            <a:r>
              <a:rPr lang="es-ES" sz="1400" b="1" dirty="0" smtClean="0"/>
              <a:t>2016</a:t>
            </a:r>
            <a:endParaRPr lang="es-ES" sz="1400" dirty="0"/>
          </a:p>
        </p:txBody>
      </p:sp>
      <p:sp>
        <p:nvSpPr>
          <p:cNvPr id="7" name="6 Rectángulo"/>
          <p:cNvSpPr/>
          <p:nvPr/>
        </p:nvSpPr>
        <p:spPr>
          <a:xfrm>
            <a:off x="971600" y="6453336"/>
            <a:ext cx="1934119" cy="276999"/>
          </a:xfrm>
          <a:prstGeom prst="rect">
            <a:avLst/>
          </a:prstGeom>
        </p:spPr>
        <p:txBody>
          <a:bodyPr wrap="none">
            <a:spAutoFit/>
          </a:bodyPr>
          <a:lstStyle/>
          <a:p>
            <a:r>
              <a:rPr lang="es-BO" sz="1200" b="1" dirty="0">
                <a:solidFill>
                  <a:schemeClr val="bg1"/>
                </a:solidFill>
              </a:rPr>
              <a:t>FUENTE: </a:t>
            </a:r>
            <a:r>
              <a:rPr lang="es-BO" sz="1200" b="1" dirty="0" smtClean="0">
                <a:solidFill>
                  <a:schemeClr val="bg1"/>
                </a:solidFill>
              </a:rPr>
              <a:t>Unidad Estadística</a:t>
            </a:r>
            <a:endParaRPr lang="es-ES" sz="1200" dirty="0">
              <a:solidFill>
                <a:schemeClr val="bg1"/>
              </a:solidFill>
            </a:endParaRPr>
          </a:p>
        </p:txBody>
      </p:sp>
    </p:spTree>
    <p:extLst>
      <p:ext uri="{BB962C8B-B14F-4D97-AF65-F5344CB8AC3E}">
        <p14:creationId xmlns:p14="http://schemas.microsoft.com/office/powerpoint/2010/main" val="1443214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467544" y="116632"/>
            <a:ext cx="8280920" cy="538609"/>
          </a:xfrm>
          <a:prstGeom prst="rect">
            <a:avLst/>
          </a:prstGeom>
        </p:spPr>
        <p:txBody>
          <a:bodyPr wrap="square">
            <a:spAutoFit/>
          </a:bodyPr>
          <a:lstStyle/>
          <a:p>
            <a:pPr lvl="0" algn="ctr"/>
            <a:r>
              <a:rPr lang="es-ES" sz="2900" b="1" dirty="0" smtClean="0">
                <a:solidFill>
                  <a:srgbClr val="0A5E24"/>
                </a:solidFill>
                <a:latin typeface="Calibri"/>
              </a:rPr>
              <a:t>DIRECCIÓN DE MEDICINA FAMILIAR Y COMUNITARIA </a:t>
            </a:r>
            <a:endParaRPr lang="es-ES" sz="2900" dirty="0">
              <a:solidFill>
                <a:prstClr val="black"/>
              </a:solidFill>
            </a:endParaRPr>
          </a:p>
        </p:txBody>
      </p:sp>
      <p:pic>
        <p:nvPicPr>
          <p:cNvPr id="14337" name="Picture 1" descr="C:\Users\Informes\Desktop\FOTOS AUDIENCIA PARCIAL 2016\Feria de Salid CIS Sacab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1" y="796783"/>
            <a:ext cx="3744416" cy="249627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Informes\Desktop\FOTOS AUDIENCIA PARCIAL 2016\Feria de Salud CIMFA MA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811992"/>
            <a:ext cx="3721603" cy="248106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11561" y="3293061"/>
            <a:ext cx="3744416" cy="351963"/>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FERIA DE SALUD CIS SACABA</a:t>
            </a:r>
            <a:endParaRPr lang="es-ES" sz="1400" b="1" dirty="0"/>
          </a:p>
        </p:txBody>
      </p:sp>
      <p:sp>
        <p:nvSpPr>
          <p:cNvPr id="11" name="10 Rectángulo"/>
          <p:cNvSpPr/>
          <p:nvPr/>
        </p:nvSpPr>
        <p:spPr>
          <a:xfrm>
            <a:off x="4721268" y="3293061"/>
            <a:ext cx="3716351" cy="351963"/>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FERIA DE SALUD CIMFA M.A.V.</a:t>
            </a:r>
            <a:endParaRPr lang="es-ES" b="1" dirty="0"/>
          </a:p>
        </p:txBody>
      </p:sp>
      <p:pic>
        <p:nvPicPr>
          <p:cNvPr id="1026" name="Picture 2" descr="C:\Users\Informes\Desktop\FOTOS AUDIENCIA PARCIAL 2016\Aniversario Club Adulto May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3789039"/>
            <a:ext cx="3744416" cy="249627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2699792" y="6285316"/>
            <a:ext cx="3744416" cy="351963"/>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t>ANIVERSARIO CLUB ADULTO MAYOR CIMFA M.A.V.</a:t>
            </a:r>
            <a:endParaRPr lang="es-ES" sz="1300" b="1" dirty="0"/>
          </a:p>
        </p:txBody>
      </p:sp>
    </p:spTree>
    <p:extLst>
      <p:ext uri="{BB962C8B-B14F-4D97-AF65-F5344CB8AC3E}">
        <p14:creationId xmlns:p14="http://schemas.microsoft.com/office/powerpoint/2010/main" val="1338424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1785949273"/>
              </p:ext>
            </p:extLst>
          </p:nvPr>
        </p:nvGraphicFramePr>
        <p:xfrm>
          <a:off x="1547664" y="2060848"/>
          <a:ext cx="5544616" cy="1472184"/>
        </p:xfrm>
        <a:graphic>
          <a:graphicData uri="http://schemas.openxmlformats.org/drawingml/2006/table">
            <a:tbl>
              <a:tblPr firstRow="1" firstCol="1" bandRow="1">
                <a:tableStyleId>{F5AB1C69-6EDB-4FF4-983F-18BD219EF322}</a:tableStyleId>
              </a:tblPr>
              <a:tblGrid>
                <a:gridCol w="1530227"/>
                <a:gridCol w="1440215"/>
                <a:gridCol w="1394689"/>
                <a:gridCol w="1179485"/>
              </a:tblGrid>
              <a:tr h="0">
                <a:tc>
                  <a:txBody>
                    <a:bodyPr/>
                    <a:lstStyle/>
                    <a:p>
                      <a:pPr>
                        <a:lnSpc>
                          <a:spcPct val="115000"/>
                        </a:lnSpc>
                        <a:spcAft>
                          <a:spcPts val="0"/>
                        </a:spcAft>
                        <a:tabLst>
                          <a:tab pos="2440940" algn="l"/>
                        </a:tabLst>
                      </a:pPr>
                      <a:r>
                        <a:rPr lang="es-ES" sz="1400" dirty="0">
                          <a:effectLst/>
                        </a:rPr>
                        <a:t>MESES </a:t>
                      </a:r>
                      <a:endParaRPr lang="es-ES" sz="2000" dirty="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2440940" algn="l"/>
                        </a:tabLst>
                      </a:pPr>
                      <a:r>
                        <a:rPr lang="es-ES" sz="1400">
                          <a:effectLst/>
                        </a:rPr>
                        <a:t>MASCULINO </a:t>
                      </a:r>
                      <a:endParaRPr lang="es-ES" sz="200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2440940" algn="l"/>
                        </a:tabLst>
                      </a:pPr>
                      <a:r>
                        <a:rPr lang="es-ES" sz="1400" dirty="0">
                          <a:effectLst/>
                        </a:rPr>
                        <a:t>FEMENINO</a:t>
                      </a:r>
                      <a:endParaRPr lang="es-ES" sz="2000" dirty="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2440940" algn="l"/>
                        </a:tabLst>
                      </a:pPr>
                      <a:r>
                        <a:rPr lang="es-ES" sz="1400">
                          <a:effectLst/>
                        </a:rPr>
                        <a:t>TOTAL</a:t>
                      </a:r>
                      <a:endParaRPr lang="es-ES" sz="2000">
                        <a:effectLst/>
                        <a:latin typeface="Times New Roman"/>
                        <a:ea typeface="Times New Roman"/>
                        <a:cs typeface="Times New Roman"/>
                      </a:endParaRPr>
                    </a:p>
                  </a:txBody>
                  <a:tcPr marL="68580" marR="68580" marT="0" marB="0">
                    <a:solidFill>
                      <a:srgbClr val="008000"/>
                    </a:solidFill>
                  </a:tcPr>
                </a:tc>
              </a:tr>
              <a:tr h="0">
                <a:tc>
                  <a:txBody>
                    <a:bodyPr/>
                    <a:lstStyle/>
                    <a:p>
                      <a:pPr>
                        <a:lnSpc>
                          <a:spcPct val="115000"/>
                        </a:lnSpc>
                        <a:spcAft>
                          <a:spcPts val="0"/>
                        </a:spcAft>
                        <a:tabLst>
                          <a:tab pos="2440940" algn="l"/>
                        </a:tabLst>
                      </a:pPr>
                      <a:r>
                        <a:rPr lang="es-ES" sz="1400">
                          <a:effectLst/>
                        </a:rPr>
                        <a:t>ABRIL </a:t>
                      </a:r>
                      <a:endParaRPr lang="es-ES" sz="200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2440940" algn="l"/>
                        </a:tabLst>
                      </a:pPr>
                      <a:r>
                        <a:rPr lang="es-ES" sz="1400">
                          <a:effectLst/>
                        </a:rPr>
                        <a:t>92</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a:effectLst/>
                        </a:rPr>
                        <a:t>77</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a:effectLst/>
                        </a:rPr>
                        <a:t>169</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r>
              <a:tr h="0">
                <a:tc>
                  <a:txBody>
                    <a:bodyPr/>
                    <a:lstStyle/>
                    <a:p>
                      <a:pPr>
                        <a:lnSpc>
                          <a:spcPct val="115000"/>
                        </a:lnSpc>
                        <a:spcAft>
                          <a:spcPts val="0"/>
                        </a:spcAft>
                        <a:tabLst>
                          <a:tab pos="2440940" algn="l"/>
                        </a:tabLst>
                      </a:pPr>
                      <a:r>
                        <a:rPr lang="es-ES" sz="1400">
                          <a:effectLst/>
                        </a:rPr>
                        <a:t>MAYO </a:t>
                      </a:r>
                      <a:endParaRPr lang="es-ES" sz="200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2440940" algn="l"/>
                        </a:tabLst>
                      </a:pPr>
                      <a:r>
                        <a:rPr lang="es-ES" sz="1400">
                          <a:effectLst/>
                        </a:rPr>
                        <a:t>173</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a:effectLst/>
                        </a:rPr>
                        <a:t>167</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a:effectLst/>
                        </a:rPr>
                        <a:t>340</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r>
              <a:tr h="0">
                <a:tc>
                  <a:txBody>
                    <a:bodyPr/>
                    <a:lstStyle/>
                    <a:p>
                      <a:pPr>
                        <a:lnSpc>
                          <a:spcPct val="115000"/>
                        </a:lnSpc>
                        <a:spcAft>
                          <a:spcPts val="0"/>
                        </a:spcAft>
                        <a:tabLst>
                          <a:tab pos="2440940" algn="l"/>
                        </a:tabLst>
                      </a:pPr>
                      <a:r>
                        <a:rPr lang="es-ES" sz="1400">
                          <a:effectLst/>
                        </a:rPr>
                        <a:t>JUNIO </a:t>
                      </a:r>
                      <a:endParaRPr lang="es-ES" sz="200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2440940" algn="l"/>
                        </a:tabLst>
                      </a:pPr>
                      <a:r>
                        <a:rPr lang="es-ES" sz="1400">
                          <a:effectLst/>
                        </a:rPr>
                        <a:t>139</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a:effectLst/>
                        </a:rPr>
                        <a:t>104</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a:effectLst/>
                        </a:rPr>
                        <a:t>240</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r>
              <a:tr h="0">
                <a:tc>
                  <a:txBody>
                    <a:bodyPr/>
                    <a:lstStyle/>
                    <a:p>
                      <a:pPr>
                        <a:lnSpc>
                          <a:spcPct val="115000"/>
                        </a:lnSpc>
                        <a:spcAft>
                          <a:spcPts val="0"/>
                        </a:spcAft>
                        <a:tabLst>
                          <a:tab pos="2440940" algn="l"/>
                        </a:tabLst>
                      </a:pPr>
                      <a:r>
                        <a:rPr lang="es-ES" sz="1400">
                          <a:effectLst/>
                        </a:rPr>
                        <a:t>JULIO </a:t>
                      </a:r>
                      <a:endParaRPr lang="es-ES" sz="200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2440940" algn="l"/>
                        </a:tabLst>
                      </a:pPr>
                      <a:r>
                        <a:rPr lang="es-ES" sz="1400">
                          <a:effectLst/>
                        </a:rPr>
                        <a:t>159</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a:effectLst/>
                        </a:rPr>
                        <a:t>89</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a:effectLst/>
                        </a:rPr>
                        <a:t>239</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r>
              <a:tr h="0">
                <a:tc>
                  <a:txBody>
                    <a:bodyPr/>
                    <a:lstStyle/>
                    <a:p>
                      <a:pPr>
                        <a:lnSpc>
                          <a:spcPct val="115000"/>
                        </a:lnSpc>
                        <a:spcAft>
                          <a:spcPts val="0"/>
                        </a:spcAft>
                        <a:tabLst>
                          <a:tab pos="2440940" algn="l"/>
                        </a:tabLst>
                      </a:pPr>
                      <a:r>
                        <a:rPr lang="es-ES" sz="1400">
                          <a:effectLst/>
                        </a:rPr>
                        <a:t>TOTAL </a:t>
                      </a:r>
                      <a:endParaRPr lang="es-ES" sz="200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2440940" algn="l"/>
                        </a:tabLst>
                      </a:pPr>
                      <a:r>
                        <a:rPr lang="es-ES" sz="1400">
                          <a:effectLst/>
                        </a:rPr>
                        <a:t>563</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a:effectLst/>
                        </a:rPr>
                        <a:t>437</a:t>
                      </a:r>
                      <a:endParaRPr lang="es-ES" sz="200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tabLst>
                          <a:tab pos="2440940" algn="l"/>
                        </a:tabLst>
                      </a:pPr>
                      <a:r>
                        <a:rPr lang="es-ES" sz="1400" dirty="0">
                          <a:effectLst/>
                        </a:rPr>
                        <a:t>988</a:t>
                      </a:r>
                      <a:endParaRPr lang="es-ES" sz="2000" dirty="0">
                        <a:effectLst/>
                        <a:latin typeface="Times New Roman"/>
                        <a:ea typeface="Times New Roman"/>
                        <a:cs typeface="Times New Roman"/>
                      </a:endParaRPr>
                    </a:p>
                  </a:txBody>
                  <a:tcPr marL="68580" marR="68580" marT="0" marB="0">
                    <a:solidFill>
                      <a:schemeClr val="accent3">
                        <a:lumMod val="60000"/>
                        <a:lumOff val="40000"/>
                      </a:schemeClr>
                    </a:solidFill>
                  </a:tcPr>
                </a:tc>
              </a:tr>
            </a:tbl>
          </a:graphicData>
        </a:graphic>
      </p:graphicFrame>
      <p:sp>
        <p:nvSpPr>
          <p:cNvPr id="5" name="4 Rectángulo"/>
          <p:cNvSpPr/>
          <p:nvPr/>
        </p:nvSpPr>
        <p:spPr>
          <a:xfrm>
            <a:off x="683568" y="1124744"/>
            <a:ext cx="7488832" cy="923330"/>
          </a:xfrm>
          <a:prstGeom prst="rect">
            <a:avLst/>
          </a:prstGeom>
        </p:spPr>
        <p:txBody>
          <a:bodyPr wrap="square">
            <a:spAutoFit/>
          </a:bodyPr>
          <a:lstStyle/>
          <a:p>
            <a:pPr algn="ctr">
              <a:spcAft>
                <a:spcPts val="0"/>
              </a:spcAft>
              <a:tabLst>
                <a:tab pos="2440940" algn="l"/>
              </a:tabLst>
            </a:pPr>
            <a:r>
              <a:rPr lang="es-ES" b="1" dirty="0">
                <a:latin typeface="Century Gothic"/>
                <a:ea typeface="Times New Roman"/>
                <a:cs typeface="Arial"/>
              </a:rPr>
              <a:t>INFORME ATENCIONES BUS MÉDICO – ODONTOLÓGICO CORRESPONDIENTE A LOS MESES DE ABRIL, MAYO, JUNIO Y JULIO DEL 2016</a:t>
            </a:r>
            <a:endParaRPr lang="es-ES" dirty="0">
              <a:effectLst/>
              <a:latin typeface="Times New Roman"/>
              <a:ea typeface="Times New Roman"/>
            </a:endParaRPr>
          </a:p>
        </p:txBody>
      </p:sp>
      <p:sp>
        <p:nvSpPr>
          <p:cNvPr id="7" name="6 Rectángulo"/>
          <p:cNvSpPr/>
          <p:nvPr/>
        </p:nvSpPr>
        <p:spPr>
          <a:xfrm>
            <a:off x="1547664" y="3573016"/>
            <a:ext cx="4572000" cy="276999"/>
          </a:xfrm>
          <a:prstGeom prst="rect">
            <a:avLst/>
          </a:prstGeom>
        </p:spPr>
        <p:txBody>
          <a:bodyPr>
            <a:spAutoFit/>
          </a:bodyPr>
          <a:lstStyle/>
          <a:p>
            <a:r>
              <a:rPr lang="es-ES" sz="1200" dirty="0" smtClean="0"/>
              <a:t>Fuente: Dirección </a:t>
            </a:r>
            <a:r>
              <a:rPr lang="es-ES" sz="1200" dirty="0"/>
              <a:t>de Medicina Familiar y Comunitaria.</a:t>
            </a:r>
          </a:p>
        </p:txBody>
      </p:sp>
      <p:sp>
        <p:nvSpPr>
          <p:cNvPr id="6" name="5 Rectángulo"/>
          <p:cNvSpPr/>
          <p:nvPr/>
        </p:nvSpPr>
        <p:spPr>
          <a:xfrm>
            <a:off x="323528" y="370111"/>
            <a:ext cx="8424936" cy="538609"/>
          </a:xfrm>
          <a:prstGeom prst="rect">
            <a:avLst/>
          </a:prstGeom>
        </p:spPr>
        <p:txBody>
          <a:bodyPr wrap="square">
            <a:spAutoFit/>
          </a:bodyPr>
          <a:lstStyle/>
          <a:p>
            <a:pPr lvl="0" algn="ctr"/>
            <a:r>
              <a:rPr lang="es-ES" sz="2900" b="1" dirty="0">
                <a:solidFill>
                  <a:srgbClr val="0A5E24"/>
                </a:solidFill>
                <a:latin typeface="Calibri"/>
              </a:rPr>
              <a:t>DIRECCIÓN DE MEDICINA FAMILIAR Y COMUNITARIA </a:t>
            </a:r>
            <a:endParaRPr lang="es-ES" sz="2900" dirty="0">
              <a:solidFill>
                <a:prstClr val="black"/>
              </a:solidFill>
            </a:endParaRPr>
          </a:p>
        </p:txBody>
      </p:sp>
      <p:pic>
        <p:nvPicPr>
          <p:cNvPr id="2050" name="Picture 2" descr="C:\Users\Informes\Desktop\FOTOS Y VIDEOS  2016\ENTREGA AMBULANCIAS Y BUS MEDICO ODONTO (lunes 29 de febrero 2016)\IMG_398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67" r="6901"/>
          <a:stretch/>
        </p:blipFill>
        <p:spPr bwMode="auto">
          <a:xfrm>
            <a:off x="2584427" y="4077072"/>
            <a:ext cx="3687114" cy="2395623"/>
          </a:xfrm>
          <a:prstGeom prst="rect">
            <a:avLst/>
          </a:prstGeom>
          <a:ln w="88900" cap="sq" cmpd="thickThin">
            <a:solidFill>
              <a:srgbClr val="008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342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912060" y="620688"/>
            <a:ext cx="7056784" cy="338554"/>
          </a:xfrm>
          <a:prstGeom prst="rect">
            <a:avLst/>
          </a:prstGeom>
        </p:spPr>
        <p:txBody>
          <a:bodyPr wrap="square">
            <a:spAutoFit/>
          </a:bodyPr>
          <a:lstStyle/>
          <a:p>
            <a:pPr algn="ctr"/>
            <a:r>
              <a:rPr lang="es-ES" sz="1600" b="1" dirty="0"/>
              <a:t>PRODUCCIÓN Y RENDIMIENTO HOSPITAL OBRERO Nº </a:t>
            </a:r>
            <a:r>
              <a:rPr lang="es-ES" sz="1600" b="1" dirty="0" smtClean="0"/>
              <a:t>2 DE ENERO A JUNIO 2016</a:t>
            </a:r>
            <a:endParaRPr lang="es-ES" sz="1600" dirty="0"/>
          </a:p>
        </p:txBody>
      </p:sp>
      <p:graphicFrame>
        <p:nvGraphicFramePr>
          <p:cNvPr id="6" name="5 Tabla"/>
          <p:cNvGraphicFramePr>
            <a:graphicFrameLocks noGrp="1"/>
          </p:cNvGraphicFramePr>
          <p:nvPr>
            <p:extLst>
              <p:ext uri="{D42A27DB-BD31-4B8C-83A1-F6EECF244321}">
                <p14:modId xmlns:p14="http://schemas.microsoft.com/office/powerpoint/2010/main" val="4092427083"/>
              </p:ext>
            </p:extLst>
          </p:nvPr>
        </p:nvGraphicFramePr>
        <p:xfrm>
          <a:off x="899592" y="980728"/>
          <a:ext cx="7056783" cy="5504031"/>
        </p:xfrm>
        <a:graphic>
          <a:graphicData uri="http://schemas.openxmlformats.org/drawingml/2006/table">
            <a:tbl>
              <a:tblPr firstRow="1" firstCol="1" bandRow="1">
                <a:tableStyleId>{5C22544A-7EE6-4342-B048-85BDC9FD1C3A}</a:tableStyleId>
              </a:tblPr>
              <a:tblGrid>
                <a:gridCol w="648072"/>
                <a:gridCol w="4119162"/>
                <a:gridCol w="1227682"/>
                <a:gridCol w="1061867"/>
              </a:tblGrid>
              <a:tr h="200000">
                <a:tc>
                  <a:txBody>
                    <a:bodyPr/>
                    <a:lstStyle/>
                    <a:p>
                      <a:pPr>
                        <a:lnSpc>
                          <a:spcPct val="115000"/>
                        </a:lnSpc>
                        <a:spcAft>
                          <a:spcPts val="0"/>
                        </a:spcAft>
                      </a:pPr>
                      <a:r>
                        <a:rPr lang="es-BO" sz="1200" dirty="0">
                          <a:effectLst/>
                        </a:rPr>
                        <a:t>No</a:t>
                      </a:r>
                      <a:endParaRPr lang="es-ES" sz="1200" dirty="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dirty="0">
                          <a:effectLst/>
                        </a:rPr>
                        <a:t>PRESTACION DE SERVICIO</a:t>
                      </a:r>
                      <a:endParaRPr lang="es-ES" sz="1200" dirty="0">
                        <a:effectLst/>
                        <a:latin typeface="Times New Roman"/>
                        <a:ea typeface="Times New Roman"/>
                        <a:cs typeface="Times New Roman"/>
                      </a:endParaRPr>
                    </a:p>
                  </a:txBody>
                  <a:tcPr marL="26671" marR="26671" marT="0" marB="0" anchor="b">
                    <a:solidFill>
                      <a:srgbClr val="008000"/>
                    </a:solidFill>
                  </a:tcPr>
                </a:tc>
                <a:tc gridSpan="2">
                  <a:txBody>
                    <a:bodyPr/>
                    <a:lstStyle/>
                    <a:p>
                      <a:pPr algn="ctr">
                        <a:lnSpc>
                          <a:spcPct val="115000"/>
                        </a:lnSpc>
                        <a:spcAft>
                          <a:spcPts val="0"/>
                        </a:spcAft>
                      </a:pPr>
                      <a:r>
                        <a:rPr lang="es-BO" sz="1200" dirty="0" smtClean="0">
                          <a:effectLst/>
                        </a:rPr>
                        <a:t>GESTIÓN </a:t>
                      </a:r>
                      <a:r>
                        <a:rPr lang="es-BO" sz="1200" dirty="0">
                          <a:effectLst/>
                        </a:rPr>
                        <a:t>2016</a:t>
                      </a:r>
                      <a:endParaRPr lang="es-ES" sz="1200" dirty="0">
                        <a:effectLst/>
                        <a:latin typeface="Times New Roman"/>
                        <a:ea typeface="Times New Roman"/>
                        <a:cs typeface="Times New Roman"/>
                      </a:endParaRPr>
                    </a:p>
                  </a:txBody>
                  <a:tcPr marL="26671" marR="26671" marT="0" marB="0" anchor="b">
                    <a:solidFill>
                      <a:srgbClr val="008000"/>
                    </a:solidFill>
                  </a:tcPr>
                </a:tc>
                <a:tc hMerge="1">
                  <a:txBody>
                    <a:bodyPr/>
                    <a:lstStyle/>
                    <a:p>
                      <a:endParaRPr lang="es-ES"/>
                    </a:p>
                  </a:txBody>
                  <a:tcPr/>
                </a:tc>
              </a:tr>
              <a:tr h="200000">
                <a:tc>
                  <a:txBody>
                    <a:bodyPr/>
                    <a:lstStyle/>
                    <a:p>
                      <a:pPr algn="r">
                        <a:lnSpc>
                          <a:spcPct val="115000"/>
                        </a:lnSpc>
                        <a:spcAft>
                          <a:spcPts val="0"/>
                        </a:spcAft>
                      </a:pPr>
                      <a:r>
                        <a:rPr lang="es-BO" sz="1200">
                          <a:effectLst/>
                        </a:rPr>
                        <a:t>1</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Consultas Externas Hospitalarias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71.559</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9">
                <a:tc>
                  <a:txBody>
                    <a:bodyPr/>
                    <a:lstStyle/>
                    <a:p>
                      <a:pPr algn="r">
                        <a:lnSpc>
                          <a:spcPct val="115000"/>
                        </a:lnSpc>
                        <a:spcAft>
                          <a:spcPts val="0"/>
                        </a:spcAft>
                      </a:pPr>
                      <a:r>
                        <a:rPr lang="es-BO" sz="1200">
                          <a:effectLst/>
                        </a:rPr>
                        <a:t>2</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Egresos Hospitalarios: Medicina y Cirugía</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7.672</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9">
                <a:tc>
                  <a:txBody>
                    <a:bodyPr/>
                    <a:lstStyle/>
                    <a:p>
                      <a:pPr algn="r">
                        <a:lnSpc>
                          <a:spcPct val="115000"/>
                        </a:lnSpc>
                        <a:spcAft>
                          <a:spcPts val="0"/>
                        </a:spcAft>
                      </a:pPr>
                      <a:r>
                        <a:rPr lang="es-BO" sz="1200">
                          <a:effectLst/>
                        </a:rPr>
                        <a:t>3</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dirty="0">
                          <a:effectLst/>
                        </a:rPr>
                        <a:t>Porcentaje de Ocupación: Medicina y Cirugía</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100% +</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4</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dirty="0">
                          <a:effectLst/>
                        </a:rPr>
                        <a:t>Egresos Hospitalarios Materno Infantil</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2.107</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9">
                <a:tc>
                  <a:txBody>
                    <a:bodyPr/>
                    <a:lstStyle/>
                    <a:p>
                      <a:pPr algn="r">
                        <a:lnSpc>
                          <a:spcPct val="115000"/>
                        </a:lnSpc>
                        <a:spcAft>
                          <a:spcPts val="0"/>
                        </a:spcAft>
                      </a:pPr>
                      <a:r>
                        <a:rPr lang="es-BO" sz="1200">
                          <a:effectLst/>
                        </a:rPr>
                        <a:t>5</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Porcentaje de Ocupación Materno Infantil</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113%</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6</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Cirugías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4.589</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7</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Partos Eutócicos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624</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8</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Cesáreas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705</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9</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Otros procedimientos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89</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9">
                <a:tc rowSpan="2">
                  <a:txBody>
                    <a:bodyPr/>
                    <a:lstStyle/>
                    <a:p>
                      <a:pPr algn="r">
                        <a:lnSpc>
                          <a:spcPct val="115000"/>
                        </a:lnSpc>
                        <a:spcAft>
                          <a:spcPts val="0"/>
                        </a:spcAft>
                      </a:pPr>
                      <a:r>
                        <a:rPr lang="es-BO" sz="1200">
                          <a:effectLst/>
                        </a:rPr>
                        <a:t>10</a:t>
                      </a:r>
                      <a:endParaRPr lang="es-ES" sz="1200">
                        <a:effectLst/>
                        <a:latin typeface="Times New Roman"/>
                        <a:ea typeface="Times New Roman"/>
                        <a:cs typeface="Times New Roman"/>
                      </a:endParaRPr>
                    </a:p>
                  </a:txBody>
                  <a:tcPr marL="26671" marR="26671" marT="0" marB="0" anchor="b">
                    <a:solidFill>
                      <a:srgbClr val="008000"/>
                    </a:solidFill>
                  </a:tcPr>
                </a:tc>
                <a:tc rowSpan="2">
                  <a:txBody>
                    <a:bodyPr/>
                    <a:lstStyle/>
                    <a:p>
                      <a:pPr>
                        <a:lnSpc>
                          <a:spcPct val="115000"/>
                        </a:lnSpc>
                        <a:spcAft>
                          <a:spcPts val="0"/>
                        </a:spcAft>
                      </a:pPr>
                      <a:r>
                        <a:rPr lang="es-BO" sz="1200">
                          <a:effectLst/>
                        </a:rPr>
                        <a:t>Cirugías Maxilofaciales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a:txBody>
                    <a:bodyPr/>
                    <a:lstStyle/>
                    <a:p>
                      <a:pPr algn="ctr">
                        <a:lnSpc>
                          <a:spcPct val="115000"/>
                        </a:lnSpc>
                        <a:spcAft>
                          <a:spcPts val="0"/>
                        </a:spcAft>
                      </a:pPr>
                      <a:r>
                        <a:rPr lang="es-BO" sz="1200" dirty="0">
                          <a:effectLst/>
                        </a:rPr>
                        <a:t>CIR.MAYORES                 </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a:txBody>
                    <a:bodyPr/>
                    <a:lstStyle/>
                    <a:p>
                      <a:pPr algn="ctr">
                        <a:lnSpc>
                          <a:spcPct val="115000"/>
                        </a:lnSpc>
                        <a:spcAft>
                          <a:spcPts val="0"/>
                        </a:spcAft>
                      </a:pPr>
                      <a:r>
                        <a:rPr lang="es-BO" sz="1200" dirty="0">
                          <a:effectLst/>
                        </a:rPr>
                        <a:t>CIR.MENORES</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r>
              <a:tr h="20000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BO" sz="1200">
                          <a:effectLst/>
                        </a:rPr>
                        <a:t>3</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a:txBody>
                    <a:bodyPr/>
                    <a:lstStyle/>
                    <a:p>
                      <a:pPr algn="ctr">
                        <a:lnSpc>
                          <a:spcPct val="115000"/>
                        </a:lnSpc>
                        <a:spcAft>
                          <a:spcPts val="0"/>
                        </a:spcAft>
                      </a:pPr>
                      <a:r>
                        <a:rPr lang="es-BO" sz="1200" dirty="0">
                          <a:effectLst/>
                        </a:rPr>
                        <a:t>237</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r>
              <a:tr h="200000">
                <a:tc>
                  <a:txBody>
                    <a:bodyPr/>
                    <a:lstStyle/>
                    <a:p>
                      <a:pPr algn="r">
                        <a:lnSpc>
                          <a:spcPct val="115000"/>
                        </a:lnSpc>
                        <a:spcAft>
                          <a:spcPts val="0"/>
                        </a:spcAft>
                      </a:pPr>
                      <a:r>
                        <a:rPr lang="es-BO" sz="1200">
                          <a:effectLst/>
                        </a:rPr>
                        <a:t>11</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Atenciones Odontológicas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1.464</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12</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Atenciones de Emergencia</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33.970</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9">
                <a:tc>
                  <a:txBody>
                    <a:bodyPr/>
                    <a:lstStyle/>
                    <a:p>
                      <a:pPr algn="r">
                        <a:lnSpc>
                          <a:spcPct val="115000"/>
                        </a:lnSpc>
                        <a:spcAft>
                          <a:spcPts val="0"/>
                        </a:spcAft>
                      </a:pPr>
                      <a:r>
                        <a:rPr lang="es-BO" sz="1200">
                          <a:effectLst/>
                        </a:rPr>
                        <a:t>13</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Sesiones de Hemodiálisis (162 Pacientes)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10.962</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14</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Sesiones de Diálisis Peritoneal</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573</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15</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Exámenes de Radiología</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17.534</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16</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Exámenes de Tomografía</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2.484</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17</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Exámenes de Mamografía</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690</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44576">
                <a:tc rowSpan="2">
                  <a:txBody>
                    <a:bodyPr/>
                    <a:lstStyle/>
                    <a:p>
                      <a:pPr algn="r">
                        <a:lnSpc>
                          <a:spcPct val="115000"/>
                        </a:lnSpc>
                        <a:spcAft>
                          <a:spcPts val="0"/>
                        </a:spcAft>
                      </a:pPr>
                      <a:r>
                        <a:rPr lang="es-BO" sz="1200">
                          <a:effectLst/>
                        </a:rPr>
                        <a:t>18</a:t>
                      </a:r>
                      <a:endParaRPr lang="es-ES" sz="1200">
                        <a:effectLst/>
                        <a:latin typeface="Times New Roman"/>
                        <a:ea typeface="Times New Roman"/>
                        <a:cs typeface="Times New Roman"/>
                      </a:endParaRPr>
                    </a:p>
                  </a:txBody>
                  <a:tcPr marL="26671" marR="26671" marT="0" marB="0" anchor="b">
                    <a:solidFill>
                      <a:srgbClr val="008000"/>
                    </a:solidFill>
                  </a:tcPr>
                </a:tc>
                <a:tc rowSpan="2">
                  <a:txBody>
                    <a:bodyPr/>
                    <a:lstStyle/>
                    <a:p>
                      <a:pPr>
                        <a:lnSpc>
                          <a:spcPct val="115000"/>
                        </a:lnSpc>
                        <a:spcAft>
                          <a:spcPts val="0"/>
                        </a:spcAft>
                      </a:pPr>
                      <a:r>
                        <a:rPr lang="es-BO" sz="1200">
                          <a:effectLst/>
                        </a:rPr>
                        <a:t>Exámenes de Laboratorio Clínico</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a:txBody>
                    <a:bodyPr/>
                    <a:lstStyle/>
                    <a:p>
                      <a:pPr algn="ctr">
                        <a:lnSpc>
                          <a:spcPct val="115000"/>
                        </a:lnSpc>
                        <a:spcAft>
                          <a:spcPts val="0"/>
                        </a:spcAft>
                      </a:pPr>
                      <a:r>
                        <a:rPr lang="es-BO" sz="1200">
                          <a:effectLst/>
                        </a:rPr>
                        <a:t>No. Exámenes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a:txBody>
                    <a:bodyPr/>
                    <a:lstStyle/>
                    <a:p>
                      <a:pPr algn="ctr">
                        <a:lnSpc>
                          <a:spcPct val="115000"/>
                        </a:lnSpc>
                        <a:spcAft>
                          <a:spcPts val="0"/>
                        </a:spcAft>
                      </a:pPr>
                      <a:r>
                        <a:rPr lang="es-BO" sz="1200" dirty="0">
                          <a:effectLst/>
                        </a:rPr>
                        <a:t>No. Pacientes</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r>
              <a:tr h="211967">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BO" sz="1200">
                          <a:effectLst/>
                        </a:rPr>
                        <a:t>428.119</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a:txBody>
                    <a:bodyPr/>
                    <a:lstStyle/>
                    <a:p>
                      <a:pPr algn="ctr">
                        <a:lnSpc>
                          <a:spcPct val="115000"/>
                        </a:lnSpc>
                        <a:spcAft>
                          <a:spcPts val="0"/>
                        </a:spcAft>
                      </a:pPr>
                      <a:r>
                        <a:rPr lang="es-BO" sz="1200" dirty="0">
                          <a:effectLst/>
                        </a:rPr>
                        <a:t>78.137</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r>
              <a:tr h="200000">
                <a:tc>
                  <a:txBody>
                    <a:bodyPr/>
                    <a:lstStyle/>
                    <a:p>
                      <a:pPr algn="r">
                        <a:lnSpc>
                          <a:spcPct val="115000"/>
                        </a:lnSpc>
                        <a:spcAft>
                          <a:spcPts val="0"/>
                        </a:spcAft>
                      </a:pPr>
                      <a:r>
                        <a:rPr lang="es-BO" sz="1200">
                          <a:effectLst/>
                        </a:rPr>
                        <a:t>19</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Atenciones de Rehabilitación</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6.615</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20</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Ecografías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14.745</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21</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Recetas dispensadas </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419.991</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22</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a:effectLst/>
                        </a:rPr>
                        <a:t>Inyectables</a:t>
                      </a:r>
                      <a:endParaRPr lang="es-ES" sz="120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28.558</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r h="200000">
                <a:tc>
                  <a:txBody>
                    <a:bodyPr/>
                    <a:lstStyle/>
                    <a:p>
                      <a:pPr algn="r">
                        <a:lnSpc>
                          <a:spcPct val="115000"/>
                        </a:lnSpc>
                        <a:spcAft>
                          <a:spcPts val="0"/>
                        </a:spcAft>
                      </a:pPr>
                      <a:r>
                        <a:rPr lang="es-BO" sz="1200">
                          <a:effectLst/>
                        </a:rPr>
                        <a:t>23</a:t>
                      </a:r>
                      <a:endParaRPr lang="es-ES" sz="1200">
                        <a:effectLst/>
                        <a:latin typeface="Times New Roman"/>
                        <a:ea typeface="Times New Roman"/>
                        <a:cs typeface="Times New Roman"/>
                      </a:endParaRPr>
                    </a:p>
                  </a:txBody>
                  <a:tcPr marL="26671" marR="26671" marT="0" marB="0" anchor="b">
                    <a:solidFill>
                      <a:srgbClr val="008000"/>
                    </a:solidFill>
                  </a:tcPr>
                </a:tc>
                <a:tc>
                  <a:txBody>
                    <a:bodyPr/>
                    <a:lstStyle/>
                    <a:p>
                      <a:pPr>
                        <a:lnSpc>
                          <a:spcPct val="115000"/>
                        </a:lnSpc>
                        <a:spcAft>
                          <a:spcPts val="0"/>
                        </a:spcAft>
                      </a:pPr>
                      <a:r>
                        <a:rPr lang="es-BO" sz="1200" dirty="0">
                          <a:effectLst/>
                        </a:rPr>
                        <a:t>Curaciones</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gridSpan="2">
                  <a:txBody>
                    <a:bodyPr/>
                    <a:lstStyle/>
                    <a:p>
                      <a:pPr algn="ctr">
                        <a:lnSpc>
                          <a:spcPct val="115000"/>
                        </a:lnSpc>
                        <a:spcAft>
                          <a:spcPts val="0"/>
                        </a:spcAft>
                      </a:pPr>
                      <a:r>
                        <a:rPr lang="es-BO" sz="1200" dirty="0">
                          <a:effectLst/>
                        </a:rPr>
                        <a:t>2.982</a:t>
                      </a:r>
                      <a:endParaRPr lang="es-ES" sz="1200" dirty="0">
                        <a:effectLst/>
                        <a:latin typeface="Times New Roman"/>
                        <a:ea typeface="Times New Roman"/>
                        <a:cs typeface="Times New Roman"/>
                      </a:endParaRPr>
                    </a:p>
                  </a:txBody>
                  <a:tcPr marL="26671" marR="26671" marT="0" marB="0" anchor="b">
                    <a:solidFill>
                      <a:schemeClr val="accent3">
                        <a:lumMod val="40000"/>
                        <a:lumOff val="60000"/>
                      </a:schemeClr>
                    </a:solidFill>
                  </a:tcPr>
                </a:tc>
                <a:tc hMerge="1">
                  <a:txBody>
                    <a:bodyPr/>
                    <a:lstStyle/>
                    <a:p>
                      <a:endParaRPr lang="es-ES"/>
                    </a:p>
                  </a:txBody>
                  <a:tcPr/>
                </a:tc>
              </a:tr>
            </a:tbl>
          </a:graphicData>
        </a:graphic>
      </p:graphicFrame>
      <p:sp>
        <p:nvSpPr>
          <p:cNvPr id="9" name="8 Rectángulo"/>
          <p:cNvSpPr/>
          <p:nvPr/>
        </p:nvSpPr>
        <p:spPr>
          <a:xfrm>
            <a:off x="928415" y="6453336"/>
            <a:ext cx="1997855" cy="276999"/>
          </a:xfrm>
          <a:prstGeom prst="rect">
            <a:avLst/>
          </a:prstGeom>
        </p:spPr>
        <p:txBody>
          <a:bodyPr wrap="none">
            <a:spAutoFit/>
          </a:bodyPr>
          <a:lstStyle/>
          <a:p>
            <a:pPr lvl="0"/>
            <a:r>
              <a:rPr lang="es-BO" sz="1200" b="1" dirty="0">
                <a:solidFill>
                  <a:prstClr val="white"/>
                </a:solidFill>
              </a:rPr>
              <a:t>FUENTE: </a:t>
            </a:r>
            <a:r>
              <a:rPr lang="es-BO" sz="1200" b="1" dirty="0" smtClean="0">
                <a:solidFill>
                  <a:prstClr val="white"/>
                </a:solidFill>
              </a:rPr>
              <a:t>Unidad Estadística</a:t>
            </a:r>
            <a:endParaRPr lang="es-ES" sz="1200" dirty="0">
              <a:solidFill>
                <a:prstClr val="white"/>
              </a:solidFill>
            </a:endParaRPr>
          </a:p>
        </p:txBody>
      </p:sp>
      <p:sp>
        <p:nvSpPr>
          <p:cNvPr id="11" name="10 Rectángulo"/>
          <p:cNvSpPr/>
          <p:nvPr/>
        </p:nvSpPr>
        <p:spPr>
          <a:xfrm>
            <a:off x="912060" y="116632"/>
            <a:ext cx="7056784" cy="538609"/>
          </a:xfrm>
          <a:prstGeom prst="rect">
            <a:avLst/>
          </a:prstGeom>
        </p:spPr>
        <p:txBody>
          <a:bodyPr wrap="square">
            <a:spAutoFit/>
          </a:bodyPr>
          <a:lstStyle/>
          <a:p>
            <a:pPr lvl="0" algn="ctr"/>
            <a:r>
              <a:rPr lang="es-ES" sz="2900" b="1" dirty="0" smtClean="0">
                <a:solidFill>
                  <a:srgbClr val="0A5E24"/>
                </a:solidFill>
                <a:latin typeface="Calibri"/>
              </a:rPr>
              <a:t>HOSPITAL OBRERO Nº 2</a:t>
            </a:r>
            <a:endParaRPr lang="es-ES" sz="2900" dirty="0">
              <a:solidFill>
                <a:prstClr val="black"/>
              </a:solidFill>
            </a:endParaRPr>
          </a:p>
        </p:txBody>
      </p:sp>
    </p:spTree>
    <p:extLst>
      <p:ext uri="{BB962C8B-B14F-4D97-AF65-F5344CB8AC3E}">
        <p14:creationId xmlns:p14="http://schemas.microsoft.com/office/powerpoint/2010/main" val="315586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912060" y="658143"/>
            <a:ext cx="7056784" cy="538609"/>
          </a:xfrm>
          <a:prstGeom prst="rect">
            <a:avLst/>
          </a:prstGeom>
        </p:spPr>
        <p:txBody>
          <a:bodyPr wrap="square">
            <a:spAutoFit/>
          </a:bodyPr>
          <a:lstStyle/>
          <a:p>
            <a:pPr lvl="0" algn="ctr"/>
            <a:r>
              <a:rPr lang="es-ES" sz="2900" b="1" dirty="0" smtClean="0">
                <a:solidFill>
                  <a:srgbClr val="0A5E24"/>
                </a:solidFill>
                <a:latin typeface="Calibri"/>
              </a:rPr>
              <a:t>TASA DE MORTALIDAD</a:t>
            </a:r>
            <a:endParaRPr lang="es-ES" sz="2900" dirty="0">
              <a:solidFill>
                <a:prstClr val="black"/>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596189670"/>
              </p:ext>
            </p:extLst>
          </p:nvPr>
        </p:nvGraphicFramePr>
        <p:xfrm>
          <a:off x="683569" y="2060846"/>
          <a:ext cx="7704855" cy="2963362"/>
        </p:xfrm>
        <a:graphic>
          <a:graphicData uri="http://schemas.openxmlformats.org/drawingml/2006/table">
            <a:tbl>
              <a:tblPr firstRow="1" firstCol="1" bandRow="1">
                <a:tableStyleId>{F5AB1C69-6EDB-4FF4-983F-18BD219EF322}</a:tableStyleId>
              </a:tblPr>
              <a:tblGrid>
                <a:gridCol w="2180211"/>
                <a:gridCol w="1641306"/>
                <a:gridCol w="1641306"/>
                <a:gridCol w="2242032"/>
              </a:tblGrid>
              <a:tr h="483828">
                <a:tc>
                  <a:txBody>
                    <a:bodyPr/>
                    <a:lstStyle/>
                    <a:p>
                      <a:pPr algn="ctr">
                        <a:lnSpc>
                          <a:spcPct val="115000"/>
                        </a:lnSpc>
                        <a:spcAft>
                          <a:spcPts val="25"/>
                        </a:spcAft>
                      </a:pPr>
                      <a:r>
                        <a:rPr lang="es-BO" sz="1600" dirty="0">
                          <a:effectLst/>
                        </a:rPr>
                        <a:t>GRUPO ETAREO </a:t>
                      </a:r>
                      <a:endParaRPr lang="es-ES" sz="1600" b="1" dirty="0">
                        <a:solidFill>
                          <a:schemeClr val="tx1"/>
                        </a:solidFill>
                        <a:effectLst/>
                        <a:latin typeface="Calibri"/>
                        <a:ea typeface="Calibri"/>
                        <a:cs typeface="Times New Roman"/>
                      </a:endParaRPr>
                    </a:p>
                  </a:txBody>
                  <a:tcPr marL="68580" marR="68580" marT="0" marB="0">
                    <a:solidFill>
                      <a:srgbClr val="008000"/>
                    </a:solidFill>
                  </a:tcPr>
                </a:tc>
                <a:tc>
                  <a:txBody>
                    <a:bodyPr/>
                    <a:lstStyle/>
                    <a:p>
                      <a:pPr algn="ctr">
                        <a:lnSpc>
                          <a:spcPct val="115000"/>
                        </a:lnSpc>
                        <a:spcAft>
                          <a:spcPts val="25"/>
                        </a:spcAft>
                      </a:pPr>
                      <a:r>
                        <a:rPr lang="es-ES" sz="1600" b="1" dirty="0" smtClean="0">
                          <a:solidFill>
                            <a:schemeClr val="bg1"/>
                          </a:solidFill>
                          <a:effectLst/>
                          <a:latin typeface="Calibri"/>
                          <a:ea typeface="Calibri"/>
                          <a:cs typeface="Times New Roman"/>
                        </a:rPr>
                        <a:t>CANTIDAD</a:t>
                      </a:r>
                      <a:endParaRPr lang="es-ES" sz="1600" b="1" dirty="0">
                        <a:solidFill>
                          <a:schemeClr val="bg1"/>
                        </a:solidFill>
                        <a:effectLst/>
                        <a:latin typeface="Calibri"/>
                        <a:ea typeface="Calibri"/>
                        <a:cs typeface="Times New Roman"/>
                      </a:endParaRPr>
                    </a:p>
                  </a:txBody>
                  <a:tcPr marL="68580" marR="68580" marT="0" marB="0">
                    <a:solidFill>
                      <a:srgbClr val="008000"/>
                    </a:solidFill>
                  </a:tcPr>
                </a:tc>
                <a:tc>
                  <a:txBody>
                    <a:bodyPr/>
                    <a:lstStyle/>
                    <a:p>
                      <a:pPr algn="ctr">
                        <a:lnSpc>
                          <a:spcPct val="115000"/>
                        </a:lnSpc>
                        <a:spcAft>
                          <a:spcPts val="25"/>
                        </a:spcAft>
                      </a:pPr>
                      <a:r>
                        <a:rPr lang="es-BO" sz="1600" dirty="0">
                          <a:effectLst/>
                        </a:rPr>
                        <a:t>PORCENTAJE </a:t>
                      </a:r>
                      <a:endParaRPr lang="es-ES" sz="1600" b="1" dirty="0">
                        <a:solidFill>
                          <a:schemeClr val="tx1"/>
                        </a:solidFill>
                        <a:effectLst/>
                        <a:latin typeface="Calibri"/>
                        <a:ea typeface="Calibri"/>
                        <a:cs typeface="Times New Roman"/>
                      </a:endParaRPr>
                    </a:p>
                  </a:txBody>
                  <a:tcPr marL="68580" marR="68580" marT="0" marB="0">
                    <a:solidFill>
                      <a:srgbClr val="008000"/>
                    </a:solidFill>
                  </a:tcPr>
                </a:tc>
                <a:tc>
                  <a:txBody>
                    <a:bodyPr/>
                    <a:lstStyle/>
                    <a:p>
                      <a:pPr algn="ctr">
                        <a:lnSpc>
                          <a:spcPct val="115000"/>
                        </a:lnSpc>
                        <a:spcAft>
                          <a:spcPts val="25"/>
                        </a:spcAft>
                      </a:pPr>
                      <a:r>
                        <a:rPr lang="es-BO" sz="1600" dirty="0">
                          <a:effectLst/>
                        </a:rPr>
                        <a:t>INDICADOR </a:t>
                      </a:r>
                      <a:r>
                        <a:rPr lang="es-BO" sz="1600" dirty="0" smtClean="0">
                          <a:effectLst/>
                        </a:rPr>
                        <a:t>ÓPTIMO</a:t>
                      </a:r>
                      <a:endParaRPr lang="es-ES" sz="1600" b="1" dirty="0">
                        <a:solidFill>
                          <a:schemeClr val="tx1"/>
                        </a:solidFill>
                        <a:effectLst/>
                        <a:latin typeface="Calibri"/>
                        <a:ea typeface="Calibri"/>
                        <a:cs typeface="Times New Roman"/>
                      </a:endParaRPr>
                    </a:p>
                  </a:txBody>
                  <a:tcPr marL="68580" marR="68580" marT="0" marB="0">
                    <a:solidFill>
                      <a:srgbClr val="008000"/>
                    </a:solidFill>
                  </a:tcPr>
                </a:tc>
              </a:tr>
              <a:tr h="483828">
                <a:tc>
                  <a:txBody>
                    <a:bodyPr/>
                    <a:lstStyle/>
                    <a:p>
                      <a:pPr algn="just">
                        <a:lnSpc>
                          <a:spcPct val="115000"/>
                        </a:lnSpc>
                        <a:spcAft>
                          <a:spcPts val="25"/>
                        </a:spcAft>
                      </a:pPr>
                      <a:r>
                        <a:rPr lang="es-BO" sz="1600" dirty="0">
                          <a:effectLst/>
                        </a:rPr>
                        <a:t>Adultos </a:t>
                      </a:r>
                      <a:endParaRPr lang="es-ES" sz="1600" b="1" dirty="0">
                        <a:solidFill>
                          <a:schemeClr val="tx1"/>
                        </a:solidFill>
                        <a:effectLst/>
                        <a:latin typeface="Calibri"/>
                        <a:ea typeface="Calibri"/>
                        <a:cs typeface="Times New Roman"/>
                      </a:endParaRPr>
                    </a:p>
                  </a:txBody>
                  <a:tcPr marL="68580" marR="68580" marT="0" marB="0">
                    <a:solidFill>
                      <a:srgbClr val="008000"/>
                    </a:solidFill>
                  </a:tcPr>
                </a:tc>
                <a:tc>
                  <a:txBody>
                    <a:bodyPr/>
                    <a:lstStyle/>
                    <a:p>
                      <a:pPr algn="ctr">
                        <a:lnSpc>
                          <a:spcPct val="115000"/>
                        </a:lnSpc>
                        <a:spcAft>
                          <a:spcPts val="25"/>
                        </a:spcAft>
                      </a:pPr>
                      <a:r>
                        <a:rPr lang="es-ES" sz="1600" b="1" dirty="0" smtClean="0">
                          <a:solidFill>
                            <a:schemeClr val="tx1"/>
                          </a:solidFill>
                          <a:effectLst/>
                          <a:latin typeface="Calibri"/>
                          <a:ea typeface="Calibri"/>
                          <a:cs typeface="Times New Roman"/>
                        </a:rPr>
                        <a:t>203</a:t>
                      </a:r>
                      <a:endParaRPr lang="es-ES" sz="16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25"/>
                        </a:spcAft>
                      </a:pPr>
                      <a:r>
                        <a:rPr lang="es-BO" sz="1600" b="1" dirty="0" smtClean="0">
                          <a:effectLst/>
                        </a:rPr>
                        <a:t>2,5 </a:t>
                      </a:r>
                      <a:r>
                        <a:rPr lang="es-BO" sz="1600" b="1" dirty="0">
                          <a:effectLst/>
                        </a:rPr>
                        <a:t>%</a:t>
                      </a:r>
                      <a:endParaRPr lang="es-ES" sz="16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25"/>
                        </a:spcAft>
                      </a:pPr>
                      <a:r>
                        <a:rPr lang="es-BO" sz="1600" b="1" dirty="0">
                          <a:effectLst/>
                        </a:rPr>
                        <a:t>Menor a 3 %</a:t>
                      </a:r>
                      <a:endParaRPr lang="es-ES" sz="1600" b="1" dirty="0">
                        <a:solidFill>
                          <a:schemeClr val="tx1"/>
                        </a:solidFill>
                        <a:effectLst/>
                        <a:latin typeface="Calibri"/>
                        <a:ea typeface="Calibri"/>
                        <a:cs typeface="Times New Roman"/>
                      </a:endParaRPr>
                    </a:p>
                  </a:txBody>
                  <a:tcPr marL="68580" marR="68580" marT="0" marB="0"/>
                </a:tc>
              </a:tr>
              <a:tr h="997853">
                <a:tc>
                  <a:txBody>
                    <a:bodyPr/>
                    <a:lstStyle/>
                    <a:p>
                      <a:pPr algn="just">
                        <a:lnSpc>
                          <a:spcPct val="115000"/>
                        </a:lnSpc>
                        <a:spcAft>
                          <a:spcPts val="25"/>
                        </a:spcAft>
                      </a:pPr>
                      <a:r>
                        <a:rPr lang="es-BO" sz="1600" dirty="0">
                          <a:effectLst/>
                        </a:rPr>
                        <a:t>Menores de 15 años</a:t>
                      </a:r>
                      <a:endParaRPr lang="es-ES" sz="1600" b="1" dirty="0">
                        <a:solidFill>
                          <a:schemeClr val="tx1"/>
                        </a:solidFill>
                        <a:effectLst/>
                        <a:latin typeface="Calibri"/>
                        <a:ea typeface="Calibri"/>
                        <a:cs typeface="Times New Roman"/>
                      </a:endParaRPr>
                    </a:p>
                  </a:txBody>
                  <a:tcPr marL="68580" marR="68580" marT="0" marB="0">
                    <a:solidFill>
                      <a:srgbClr val="008000"/>
                    </a:solidFill>
                  </a:tcPr>
                </a:tc>
                <a:tc>
                  <a:txBody>
                    <a:bodyPr/>
                    <a:lstStyle/>
                    <a:p>
                      <a:pPr algn="ctr">
                        <a:lnSpc>
                          <a:spcPct val="115000"/>
                        </a:lnSpc>
                        <a:spcAft>
                          <a:spcPts val="25"/>
                        </a:spcAft>
                      </a:pPr>
                      <a:r>
                        <a:rPr lang="es-ES" sz="1600" b="1" dirty="0" smtClean="0">
                          <a:solidFill>
                            <a:schemeClr val="tx1"/>
                          </a:solidFill>
                          <a:effectLst/>
                          <a:latin typeface="Calibri"/>
                          <a:ea typeface="Calibri"/>
                          <a:cs typeface="Times New Roman"/>
                        </a:rPr>
                        <a:t>11</a:t>
                      </a:r>
                      <a:endParaRPr lang="es-ES" sz="16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25"/>
                        </a:spcAft>
                      </a:pPr>
                      <a:r>
                        <a:rPr lang="es-BO" sz="1600" b="1" dirty="0" smtClean="0">
                          <a:effectLst/>
                        </a:rPr>
                        <a:t>0,9 </a:t>
                      </a:r>
                      <a:r>
                        <a:rPr lang="es-BO" sz="1600" b="1" dirty="0">
                          <a:effectLst/>
                        </a:rPr>
                        <a:t>%</a:t>
                      </a:r>
                      <a:endParaRPr lang="es-ES" sz="16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25"/>
                        </a:spcAft>
                      </a:pPr>
                      <a:r>
                        <a:rPr lang="es-BO" sz="1600" b="1" dirty="0">
                          <a:effectLst/>
                        </a:rPr>
                        <a:t>Menor a 2 %</a:t>
                      </a:r>
                      <a:endParaRPr lang="es-ES" sz="1600" b="1" dirty="0">
                        <a:solidFill>
                          <a:schemeClr val="tx1"/>
                        </a:solidFill>
                        <a:effectLst/>
                        <a:latin typeface="Calibri"/>
                        <a:ea typeface="Calibri"/>
                        <a:cs typeface="Times New Roman"/>
                      </a:endParaRPr>
                    </a:p>
                  </a:txBody>
                  <a:tcPr marL="68580" marR="68580" marT="0" marB="0"/>
                </a:tc>
              </a:tr>
              <a:tr h="997853">
                <a:tc>
                  <a:txBody>
                    <a:bodyPr/>
                    <a:lstStyle/>
                    <a:p>
                      <a:pPr algn="just">
                        <a:lnSpc>
                          <a:spcPct val="115000"/>
                        </a:lnSpc>
                        <a:spcAft>
                          <a:spcPts val="25"/>
                        </a:spcAft>
                      </a:pPr>
                      <a:r>
                        <a:rPr lang="es-BO" sz="1600" dirty="0">
                          <a:effectLst/>
                        </a:rPr>
                        <a:t>Maternidad </a:t>
                      </a:r>
                      <a:endParaRPr lang="es-ES" sz="1600" b="1" dirty="0">
                        <a:solidFill>
                          <a:schemeClr val="tx1"/>
                        </a:solidFill>
                        <a:effectLst/>
                        <a:latin typeface="Calibri"/>
                        <a:ea typeface="Calibri"/>
                        <a:cs typeface="Times New Roman"/>
                      </a:endParaRPr>
                    </a:p>
                  </a:txBody>
                  <a:tcPr marL="68580" marR="68580" marT="0" marB="0">
                    <a:solidFill>
                      <a:srgbClr val="008000"/>
                    </a:solidFill>
                  </a:tcPr>
                </a:tc>
                <a:tc>
                  <a:txBody>
                    <a:bodyPr/>
                    <a:lstStyle/>
                    <a:p>
                      <a:pPr algn="ctr">
                        <a:lnSpc>
                          <a:spcPct val="115000"/>
                        </a:lnSpc>
                        <a:spcAft>
                          <a:spcPts val="25"/>
                        </a:spcAft>
                      </a:pPr>
                      <a:r>
                        <a:rPr lang="es-ES" sz="1600" b="1" dirty="0" smtClean="0">
                          <a:solidFill>
                            <a:schemeClr val="tx1"/>
                          </a:solidFill>
                          <a:effectLst/>
                          <a:latin typeface="Calibri"/>
                          <a:ea typeface="Calibri"/>
                          <a:cs typeface="Times New Roman"/>
                        </a:rPr>
                        <a:t>0</a:t>
                      </a:r>
                      <a:endParaRPr lang="es-ES" sz="16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25"/>
                        </a:spcAft>
                      </a:pPr>
                      <a:r>
                        <a:rPr lang="es-BO" sz="1600" b="1" dirty="0">
                          <a:effectLst/>
                        </a:rPr>
                        <a:t>0 %</a:t>
                      </a:r>
                      <a:endParaRPr lang="es-ES" sz="16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25"/>
                        </a:spcAft>
                      </a:pPr>
                      <a:r>
                        <a:rPr lang="es-BO" sz="1600" b="1" dirty="0">
                          <a:effectLst/>
                        </a:rPr>
                        <a:t>Menor a 3 x 1.000 nacidos vivos</a:t>
                      </a:r>
                      <a:endParaRPr lang="es-ES" sz="1600" b="1" dirty="0">
                        <a:solidFill>
                          <a:schemeClr val="tx1"/>
                        </a:solidFill>
                        <a:effectLst/>
                        <a:latin typeface="Calibri"/>
                        <a:ea typeface="Calibri"/>
                        <a:cs typeface="Times New Roman"/>
                      </a:endParaRPr>
                    </a:p>
                  </a:txBody>
                  <a:tcPr marL="68580" marR="68580" marT="0" marB="0"/>
                </a:tc>
              </a:tr>
            </a:tbl>
          </a:graphicData>
        </a:graphic>
      </p:graphicFrame>
      <p:sp>
        <p:nvSpPr>
          <p:cNvPr id="7" name="6 Rectángulo"/>
          <p:cNvSpPr/>
          <p:nvPr/>
        </p:nvSpPr>
        <p:spPr>
          <a:xfrm>
            <a:off x="683568" y="5024209"/>
            <a:ext cx="2367571" cy="276999"/>
          </a:xfrm>
          <a:prstGeom prst="rect">
            <a:avLst/>
          </a:prstGeom>
        </p:spPr>
        <p:txBody>
          <a:bodyPr wrap="none">
            <a:spAutoFit/>
          </a:bodyPr>
          <a:lstStyle/>
          <a:p>
            <a:r>
              <a:rPr lang="es-BO" sz="1200" b="1" dirty="0"/>
              <a:t>FUENTE: </a:t>
            </a:r>
            <a:r>
              <a:rPr lang="es-BO" sz="1200" b="1" dirty="0" smtClean="0"/>
              <a:t>Jefatura Médica Regional</a:t>
            </a:r>
            <a:endParaRPr lang="es-ES" sz="1200" dirty="0"/>
          </a:p>
        </p:txBody>
      </p:sp>
    </p:spTree>
    <p:extLst>
      <p:ext uri="{BB962C8B-B14F-4D97-AF65-F5344CB8AC3E}">
        <p14:creationId xmlns:p14="http://schemas.microsoft.com/office/powerpoint/2010/main" val="2148925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899592" y="2492896"/>
            <a:ext cx="7608429" cy="830997"/>
          </a:xfrm>
          <a:prstGeom prst="rect">
            <a:avLst/>
          </a:prstGeom>
        </p:spPr>
        <p:txBody>
          <a:bodyPr wrap="none">
            <a:spAutoFit/>
          </a:bodyPr>
          <a:lstStyle/>
          <a:p>
            <a:pPr lvl="0" algn="ctr"/>
            <a:r>
              <a:rPr lang="es-ES" sz="4800" b="1" dirty="0" smtClean="0">
                <a:solidFill>
                  <a:srgbClr val="0A5E24"/>
                </a:solidFill>
                <a:latin typeface="Calibri"/>
              </a:rPr>
              <a:t>SUPERVISIONES REGIONALES</a:t>
            </a:r>
            <a:endParaRPr lang="es-ES" sz="4800" dirty="0">
              <a:solidFill>
                <a:prstClr val="black"/>
              </a:solidFill>
            </a:endParaRPr>
          </a:p>
        </p:txBody>
      </p:sp>
    </p:spTree>
    <p:extLst>
      <p:ext uri="{BB962C8B-B14F-4D97-AF65-F5344CB8AC3E}">
        <p14:creationId xmlns:p14="http://schemas.microsoft.com/office/powerpoint/2010/main" val="2144396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3076"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3 Rectángulo"/>
          <p:cNvSpPr>
            <a:spLocks noChangeArrowheads="1"/>
          </p:cNvSpPr>
          <p:nvPr/>
        </p:nvSpPr>
        <p:spPr bwMode="auto">
          <a:xfrm>
            <a:off x="250825" y="188913"/>
            <a:ext cx="8785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3200" b="1" dirty="0">
                <a:solidFill>
                  <a:srgbClr val="0A5E24"/>
                </a:solidFill>
              </a:rPr>
              <a:t>EJECUCIÓN FÍSICA Y CUMPLIMIENTO DE OBJETIVOS GESTIÓN 2016  </a:t>
            </a:r>
            <a:endParaRPr lang="es-ES" sz="3200" b="1" dirty="0"/>
          </a:p>
        </p:txBody>
      </p:sp>
      <p:graphicFrame>
        <p:nvGraphicFramePr>
          <p:cNvPr id="2" name="1 Tabla"/>
          <p:cNvGraphicFramePr>
            <a:graphicFrameLocks noGrp="1"/>
          </p:cNvGraphicFramePr>
          <p:nvPr>
            <p:extLst>
              <p:ext uri="{D42A27DB-BD31-4B8C-83A1-F6EECF244321}">
                <p14:modId xmlns:p14="http://schemas.microsoft.com/office/powerpoint/2010/main" val="341409298"/>
              </p:ext>
            </p:extLst>
          </p:nvPr>
        </p:nvGraphicFramePr>
        <p:xfrm>
          <a:off x="683568" y="1602616"/>
          <a:ext cx="7560840" cy="3698592"/>
        </p:xfrm>
        <a:graphic>
          <a:graphicData uri="http://schemas.openxmlformats.org/drawingml/2006/table">
            <a:tbl>
              <a:tblPr firstRow="1" firstCol="1" bandRow="1">
                <a:tableStyleId>{F5AB1C69-6EDB-4FF4-983F-18BD219EF322}</a:tableStyleId>
              </a:tblPr>
              <a:tblGrid>
                <a:gridCol w="3276601"/>
                <a:gridCol w="1135817"/>
                <a:gridCol w="1124246"/>
                <a:gridCol w="1012088"/>
                <a:gridCol w="1012088"/>
              </a:tblGrid>
              <a:tr h="504056">
                <a:tc>
                  <a:txBody>
                    <a:bodyPr/>
                    <a:lstStyle/>
                    <a:p>
                      <a:pPr algn="just">
                        <a:spcAft>
                          <a:spcPts val="0"/>
                        </a:spcAft>
                      </a:pPr>
                      <a:r>
                        <a:rPr lang="es-MX" sz="1000" dirty="0">
                          <a:effectLst/>
                        </a:rPr>
                        <a:t> </a:t>
                      </a:r>
                      <a:endParaRPr lang="es-ES" sz="1200" dirty="0">
                        <a:effectLst/>
                        <a:latin typeface="Times New Roman"/>
                        <a:ea typeface="Times New Roman"/>
                        <a:cs typeface="Times New Roman"/>
                      </a:endParaRPr>
                    </a:p>
                  </a:txBody>
                  <a:tcPr marL="68580" marR="68580" marT="0" marB="0">
                    <a:solidFill>
                      <a:srgbClr val="008000"/>
                    </a:solidFill>
                  </a:tcPr>
                </a:tc>
                <a:tc>
                  <a:txBody>
                    <a:bodyPr/>
                    <a:lstStyle/>
                    <a:p>
                      <a:pPr algn="just">
                        <a:spcAft>
                          <a:spcPts val="0"/>
                        </a:spcAft>
                      </a:pPr>
                      <a:r>
                        <a:rPr lang="es-MX" sz="1200">
                          <a:effectLst/>
                        </a:rPr>
                        <a:t>PRIMER</a:t>
                      </a:r>
                      <a:endParaRPr lang="es-ES" sz="1800">
                        <a:effectLst/>
                      </a:endParaRPr>
                    </a:p>
                    <a:p>
                      <a:pPr algn="just">
                        <a:spcAft>
                          <a:spcPts val="0"/>
                        </a:spcAft>
                      </a:pPr>
                      <a:r>
                        <a:rPr lang="es-MX" sz="1200">
                          <a:effectLst/>
                        </a:rPr>
                        <a:t>TRIMESTRE</a:t>
                      </a:r>
                      <a:endParaRPr lang="es-ES" sz="1800">
                        <a:effectLst/>
                        <a:latin typeface="Times New Roman"/>
                        <a:ea typeface="Times New Roman"/>
                        <a:cs typeface="Times New Roman"/>
                      </a:endParaRPr>
                    </a:p>
                  </a:txBody>
                  <a:tcPr marL="68580" marR="68580" marT="0" marB="0">
                    <a:solidFill>
                      <a:srgbClr val="008000"/>
                    </a:solidFill>
                  </a:tcPr>
                </a:tc>
                <a:tc>
                  <a:txBody>
                    <a:bodyPr/>
                    <a:lstStyle/>
                    <a:p>
                      <a:pPr algn="just">
                        <a:spcAft>
                          <a:spcPts val="0"/>
                        </a:spcAft>
                      </a:pPr>
                      <a:r>
                        <a:rPr lang="es-MX" sz="1200">
                          <a:effectLst/>
                        </a:rPr>
                        <a:t>  SEGUNDO TRIMESTRE</a:t>
                      </a:r>
                      <a:endParaRPr lang="es-ES" sz="1800">
                        <a:effectLst/>
                        <a:latin typeface="Times New Roman"/>
                        <a:ea typeface="Times New Roman"/>
                        <a:cs typeface="Times New Roman"/>
                      </a:endParaRPr>
                    </a:p>
                  </a:txBody>
                  <a:tcPr marL="68580" marR="68580" marT="0" marB="0">
                    <a:solidFill>
                      <a:srgbClr val="008000"/>
                    </a:solidFill>
                  </a:tcPr>
                </a:tc>
                <a:tc>
                  <a:txBody>
                    <a:bodyPr/>
                    <a:lstStyle/>
                    <a:p>
                      <a:pPr algn="just">
                        <a:spcAft>
                          <a:spcPts val="0"/>
                        </a:spcAft>
                      </a:pPr>
                      <a:r>
                        <a:rPr lang="es-MX" sz="1200">
                          <a:effectLst/>
                        </a:rPr>
                        <a:t>TERCER TRIMESTRE</a:t>
                      </a:r>
                      <a:endParaRPr lang="es-ES" sz="1800">
                        <a:effectLst/>
                        <a:latin typeface="Times New Roman"/>
                        <a:ea typeface="Times New Roman"/>
                        <a:cs typeface="Times New Roman"/>
                      </a:endParaRPr>
                    </a:p>
                  </a:txBody>
                  <a:tcPr marL="68580" marR="68580" marT="0" marB="0">
                    <a:solidFill>
                      <a:srgbClr val="008000"/>
                    </a:solidFill>
                  </a:tcPr>
                </a:tc>
                <a:tc>
                  <a:txBody>
                    <a:bodyPr/>
                    <a:lstStyle/>
                    <a:p>
                      <a:pPr algn="just">
                        <a:spcAft>
                          <a:spcPts val="0"/>
                        </a:spcAft>
                      </a:pPr>
                      <a:r>
                        <a:rPr lang="es-MX" sz="1200" dirty="0">
                          <a:effectLst/>
                        </a:rPr>
                        <a:t>CUARTO TRIMESTRE</a:t>
                      </a:r>
                      <a:endParaRPr lang="es-ES" sz="1800" dirty="0">
                        <a:effectLst/>
                        <a:latin typeface="Times New Roman"/>
                        <a:ea typeface="Times New Roman"/>
                        <a:cs typeface="Times New Roman"/>
                      </a:endParaRPr>
                    </a:p>
                  </a:txBody>
                  <a:tcPr marL="68580" marR="68580" marT="0" marB="0">
                    <a:solidFill>
                      <a:srgbClr val="008000"/>
                    </a:solidFill>
                  </a:tcPr>
                </a:tc>
              </a:tr>
              <a:tr h="399317">
                <a:tc>
                  <a:txBody>
                    <a:bodyPr/>
                    <a:lstStyle/>
                    <a:p>
                      <a:pPr>
                        <a:spcAft>
                          <a:spcPts val="0"/>
                        </a:spcAft>
                      </a:pPr>
                      <a:r>
                        <a:rPr lang="es-MX" sz="1200" b="1" dirty="0">
                          <a:effectLst/>
                        </a:rPr>
                        <a:t>META % ANUAL</a:t>
                      </a:r>
                      <a:endParaRPr lang="es-ES" sz="1800" b="1" dirty="0">
                        <a:effectLst/>
                        <a:latin typeface="Times New Roman"/>
                        <a:ea typeface="Times New Roman"/>
                        <a:cs typeface="Times New Roman"/>
                      </a:endParaRPr>
                    </a:p>
                  </a:txBody>
                  <a:tcPr marL="68580" marR="68580" marT="0" marB="0">
                    <a:solidFill>
                      <a:srgbClr val="008000"/>
                    </a:solidFill>
                  </a:tcPr>
                </a:tc>
                <a:tc>
                  <a:txBody>
                    <a:bodyPr/>
                    <a:lstStyle/>
                    <a:p>
                      <a:pPr algn="ctr">
                        <a:spcAft>
                          <a:spcPts val="0"/>
                        </a:spcAft>
                      </a:pPr>
                      <a:r>
                        <a:rPr lang="es-MX" sz="1000" b="1">
                          <a:effectLst/>
                        </a:rPr>
                        <a:t>25,00 %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25,00 %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25,00 %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25,00 %</a:t>
                      </a:r>
                      <a:endParaRPr lang="es-ES" sz="1200" b="1">
                        <a:effectLst/>
                        <a:latin typeface="Times New Roman"/>
                        <a:ea typeface="Times New Roman"/>
                        <a:cs typeface="Times New Roman"/>
                      </a:endParaRPr>
                    </a:p>
                  </a:txBody>
                  <a:tcPr marL="68580" marR="68580" marT="0" marB="0"/>
                </a:tc>
              </a:tr>
              <a:tr h="399317">
                <a:tc>
                  <a:txBody>
                    <a:bodyPr/>
                    <a:lstStyle/>
                    <a:p>
                      <a:pPr>
                        <a:spcAft>
                          <a:spcPts val="0"/>
                        </a:spcAft>
                      </a:pPr>
                      <a:r>
                        <a:rPr lang="es-MX" sz="1200" b="1">
                          <a:effectLst/>
                        </a:rPr>
                        <a:t>RESULTADOS</a:t>
                      </a:r>
                      <a:endParaRPr lang="es-ES" sz="1800" b="1">
                        <a:effectLst/>
                        <a:latin typeface="Times New Roman"/>
                        <a:ea typeface="Times New Roman"/>
                        <a:cs typeface="Times New Roman"/>
                      </a:endParaRPr>
                    </a:p>
                  </a:txBody>
                  <a:tcPr marL="68580" marR="68580" marT="0" marB="0">
                    <a:solidFill>
                      <a:srgbClr val="008000"/>
                    </a:solidFill>
                  </a:tcPr>
                </a:tc>
                <a:tc>
                  <a:txBody>
                    <a:bodyPr/>
                    <a:lstStyle/>
                    <a:p>
                      <a:pPr algn="ctr">
                        <a:spcAft>
                          <a:spcPts val="0"/>
                        </a:spcAft>
                      </a:pPr>
                      <a:r>
                        <a:rPr lang="es-MX" sz="1000" b="1">
                          <a:effectLst/>
                        </a:rPr>
                        <a:t>23,31 %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23,95 %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a:t>
                      </a:r>
                      <a:endParaRPr lang="es-ES" sz="1200" b="1">
                        <a:effectLst/>
                        <a:latin typeface="Times New Roman"/>
                        <a:ea typeface="Times New Roman"/>
                        <a:cs typeface="Times New Roman"/>
                      </a:endParaRPr>
                    </a:p>
                  </a:txBody>
                  <a:tcPr marL="68580" marR="68580" marT="0" marB="0"/>
                </a:tc>
              </a:tr>
              <a:tr h="399317">
                <a:tc>
                  <a:txBody>
                    <a:bodyPr/>
                    <a:lstStyle/>
                    <a:p>
                      <a:pPr>
                        <a:spcAft>
                          <a:spcPts val="0"/>
                        </a:spcAft>
                      </a:pPr>
                      <a:r>
                        <a:rPr lang="es-MX" sz="1200" b="1">
                          <a:effectLst/>
                        </a:rPr>
                        <a:t>META TRIMESTRAL</a:t>
                      </a:r>
                      <a:endParaRPr lang="es-ES" sz="1800" b="1">
                        <a:effectLst/>
                        <a:latin typeface="Times New Roman"/>
                        <a:ea typeface="Times New Roman"/>
                        <a:cs typeface="Times New Roman"/>
                      </a:endParaRPr>
                    </a:p>
                  </a:txBody>
                  <a:tcPr marL="68580" marR="68580" marT="0" marB="0">
                    <a:solidFill>
                      <a:srgbClr val="008000"/>
                    </a:solidFill>
                  </a:tcPr>
                </a:tc>
                <a:tc>
                  <a:txBody>
                    <a:bodyPr/>
                    <a:lstStyle/>
                    <a:p>
                      <a:pPr algn="ctr">
                        <a:spcAft>
                          <a:spcPts val="0"/>
                        </a:spcAft>
                      </a:pPr>
                      <a:r>
                        <a:rPr lang="es-MX" sz="1000" b="1" dirty="0">
                          <a:effectLst/>
                        </a:rPr>
                        <a:t>100,00 %</a:t>
                      </a:r>
                      <a:endParaRPr lang="es-ES" sz="1200" b="1" dirty="0">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100,00 %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100,00 %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100,00 %</a:t>
                      </a:r>
                      <a:endParaRPr lang="es-ES" sz="1200" b="1">
                        <a:effectLst/>
                        <a:latin typeface="Times New Roman"/>
                        <a:ea typeface="Times New Roman"/>
                        <a:cs typeface="Times New Roman"/>
                      </a:endParaRPr>
                    </a:p>
                  </a:txBody>
                  <a:tcPr marL="68580" marR="68580" marT="0" marB="0"/>
                </a:tc>
              </a:tr>
              <a:tr h="399317">
                <a:tc>
                  <a:txBody>
                    <a:bodyPr/>
                    <a:lstStyle/>
                    <a:p>
                      <a:pPr>
                        <a:spcAft>
                          <a:spcPts val="0"/>
                        </a:spcAft>
                      </a:pPr>
                      <a:r>
                        <a:rPr lang="es-MX" sz="1200" b="1">
                          <a:effectLst/>
                        </a:rPr>
                        <a:t>RESULTADOS</a:t>
                      </a:r>
                      <a:endParaRPr lang="es-ES" sz="1800" b="1">
                        <a:effectLst/>
                        <a:latin typeface="Times New Roman"/>
                        <a:ea typeface="Times New Roman"/>
                        <a:cs typeface="Times New Roman"/>
                      </a:endParaRPr>
                    </a:p>
                  </a:txBody>
                  <a:tcPr marL="68580" marR="68580" marT="0" marB="0">
                    <a:solidFill>
                      <a:srgbClr val="008000"/>
                    </a:solidFill>
                  </a:tcPr>
                </a:tc>
                <a:tc>
                  <a:txBody>
                    <a:bodyPr/>
                    <a:lstStyle/>
                    <a:p>
                      <a:pPr algn="ctr">
                        <a:spcAft>
                          <a:spcPts val="0"/>
                        </a:spcAft>
                      </a:pPr>
                      <a:r>
                        <a:rPr lang="es-MX" sz="1000" b="1">
                          <a:effectLst/>
                        </a:rPr>
                        <a:t>93,14 %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94,52 %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a:t>
                      </a:r>
                      <a:endParaRPr lang="es-ES" sz="1200" b="1">
                        <a:effectLst/>
                        <a:latin typeface="Times New Roman"/>
                        <a:ea typeface="Times New Roman"/>
                        <a:cs typeface="Times New Roman"/>
                      </a:endParaRPr>
                    </a:p>
                  </a:txBody>
                  <a:tcPr marL="68580" marR="68580" marT="0" marB="0"/>
                </a:tc>
              </a:tr>
              <a:tr h="399317">
                <a:tc>
                  <a:txBody>
                    <a:bodyPr/>
                    <a:lstStyle/>
                    <a:p>
                      <a:pPr>
                        <a:spcAft>
                          <a:spcPts val="0"/>
                        </a:spcAft>
                      </a:pPr>
                      <a:r>
                        <a:rPr lang="es-MX" sz="1200" b="1">
                          <a:effectLst/>
                        </a:rPr>
                        <a:t>OBJETIVOS PROGRAMADOS</a:t>
                      </a:r>
                      <a:endParaRPr lang="es-ES" sz="1800" b="1">
                        <a:effectLst/>
                        <a:latin typeface="Times New Roman"/>
                        <a:ea typeface="Times New Roman"/>
                        <a:cs typeface="Times New Roman"/>
                      </a:endParaRPr>
                    </a:p>
                  </a:txBody>
                  <a:tcPr marL="68580" marR="68580" marT="0" marB="0">
                    <a:solidFill>
                      <a:srgbClr val="008000"/>
                    </a:solidFill>
                  </a:tcPr>
                </a:tc>
                <a:tc>
                  <a:txBody>
                    <a:bodyPr/>
                    <a:lstStyle/>
                    <a:p>
                      <a:pPr algn="ctr">
                        <a:spcAft>
                          <a:spcPts val="0"/>
                        </a:spcAft>
                      </a:pPr>
                      <a:r>
                        <a:rPr lang="es-MX" sz="1000" b="1">
                          <a:effectLst/>
                        </a:rPr>
                        <a:t>840</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898</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a:t>
                      </a:r>
                      <a:endParaRPr lang="es-ES" sz="1200" b="1">
                        <a:effectLst/>
                        <a:latin typeface="Times New Roman"/>
                        <a:ea typeface="Times New Roman"/>
                        <a:cs typeface="Times New Roman"/>
                      </a:endParaRPr>
                    </a:p>
                  </a:txBody>
                  <a:tcPr marL="68580" marR="68580" marT="0" marB="0"/>
                </a:tc>
              </a:tr>
              <a:tr h="399317">
                <a:tc>
                  <a:txBody>
                    <a:bodyPr/>
                    <a:lstStyle/>
                    <a:p>
                      <a:pPr>
                        <a:spcAft>
                          <a:spcPts val="0"/>
                        </a:spcAft>
                      </a:pPr>
                      <a:r>
                        <a:rPr lang="es-MX" sz="1200" b="1">
                          <a:effectLst/>
                        </a:rPr>
                        <a:t>OBJETIVOS CUMPLIDOS</a:t>
                      </a:r>
                      <a:endParaRPr lang="es-ES" sz="1800" b="1">
                        <a:effectLst/>
                        <a:latin typeface="Times New Roman"/>
                        <a:ea typeface="Times New Roman"/>
                        <a:cs typeface="Times New Roman"/>
                      </a:endParaRPr>
                    </a:p>
                  </a:txBody>
                  <a:tcPr marL="68580" marR="68580" marT="0" marB="0">
                    <a:solidFill>
                      <a:srgbClr val="008000"/>
                    </a:solidFill>
                  </a:tcPr>
                </a:tc>
                <a:tc>
                  <a:txBody>
                    <a:bodyPr/>
                    <a:lstStyle/>
                    <a:p>
                      <a:pPr algn="ctr">
                        <a:spcAft>
                          <a:spcPts val="0"/>
                        </a:spcAft>
                      </a:pPr>
                      <a:r>
                        <a:rPr lang="es-MX" sz="1000" b="1">
                          <a:effectLst/>
                        </a:rPr>
                        <a:t>737</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824</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dirty="0">
                          <a:effectLst/>
                        </a:rPr>
                        <a:t>-</a:t>
                      </a:r>
                      <a:endParaRPr lang="es-ES" sz="1200" b="1" dirty="0">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a:t>
                      </a:r>
                      <a:endParaRPr lang="es-ES" sz="1200" b="1">
                        <a:effectLst/>
                        <a:latin typeface="Times New Roman"/>
                        <a:ea typeface="Times New Roman"/>
                        <a:cs typeface="Times New Roman"/>
                      </a:endParaRPr>
                    </a:p>
                  </a:txBody>
                  <a:tcPr marL="68580" marR="68580" marT="0" marB="0"/>
                </a:tc>
              </a:tr>
              <a:tr h="399317">
                <a:tc>
                  <a:txBody>
                    <a:bodyPr/>
                    <a:lstStyle/>
                    <a:p>
                      <a:pPr>
                        <a:spcAft>
                          <a:spcPts val="0"/>
                        </a:spcAft>
                      </a:pPr>
                      <a:r>
                        <a:rPr lang="es-MX" sz="1200" b="1">
                          <a:effectLst/>
                        </a:rPr>
                        <a:t>% ACUMULADO DE CUMPLIMIENTO</a:t>
                      </a:r>
                      <a:endParaRPr lang="es-ES" sz="1800" b="1">
                        <a:effectLst/>
                        <a:latin typeface="Times New Roman"/>
                        <a:ea typeface="Times New Roman"/>
                        <a:cs typeface="Times New Roman"/>
                      </a:endParaRPr>
                    </a:p>
                  </a:txBody>
                  <a:tcPr marL="68580" marR="68580" marT="0" marB="0">
                    <a:solidFill>
                      <a:srgbClr val="008000"/>
                    </a:solidFill>
                  </a:tcPr>
                </a:tc>
                <a:tc>
                  <a:txBody>
                    <a:bodyPr/>
                    <a:lstStyle/>
                    <a:p>
                      <a:pPr algn="ctr">
                        <a:spcAft>
                          <a:spcPts val="0"/>
                        </a:spcAft>
                      </a:pPr>
                      <a:r>
                        <a:rPr lang="es-MX" sz="1000" b="1">
                          <a:effectLst/>
                        </a:rPr>
                        <a:t>25,00 %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50,00 %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75%</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100%</a:t>
                      </a:r>
                      <a:endParaRPr lang="es-ES" sz="1200" b="1">
                        <a:effectLst/>
                        <a:latin typeface="Times New Roman"/>
                        <a:ea typeface="Times New Roman"/>
                        <a:cs typeface="Times New Roman"/>
                      </a:endParaRPr>
                    </a:p>
                  </a:txBody>
                  <a:tcPr marL="68580" marR="68580" marT="0" marB="0"/>
                </a:tc>
              </a:tr>
              <a:tr h="399317">
                <a:tc>
                  <a:txBody>
                    <a:bodyPr/>
                    <a:lstStyle/>
                    <a:p>
                      <a:pPr>
                        <a:spcAft>
                          <a:spcPts val="0"/>
                        </a:spcAft>
                      </a:pPr>
                      <a:r>
                        <a:rPr lang="es-MX" sz="1200" b="1" dirty="0">
                          <a:effectLst/>
                        </a:rPr>
                        <a:t>% ACUMULADO DE RESULTADOS</a:t>
                      </a:r>
                      <a:endParaRPr lang="es-ES" sz="1800" b="1" dirty="0">
                        <a:effectLst/>
                        <a:latin typeface="Times New Roman"/>
                        <a:ea typeface="Times New Roman"/>
                        <a:cs typeface="Times New Roman"/>
                      </a:endParaRPr>
                    </a:p>
                  </a:txBody>
                  <a:tcPr marL="68580" marR="68580" marT="0" marB="0">
                    <a:solidFill>
                      <a:srgbClr val="008000"/>
                    </a:solidFill>
                  </a:tcPr>
                </a:tc>
                <a:tc>
                  <a:txBody>
                    <a:bodyPr/>
                    <a:lstStyle/>
                    <a:p>
                      <a:pPr algn="ctr">
                        <a:spcAft>
                          <a:spcPts val="0"/>
                        </a:spcAft>
                      </a:pPr>
                      <a:r>
                        <a:rPr lang="es-MX" sz="1000" b="1">
                          <a:effectLst/>
                        </a:rPr>
                        <a:t>23,31%</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47,26 %</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a:effectLst/>
                        </a:rPr>
                        <a:t>-</a:t>
                      </a:r>
                      <a:endParaRPr lang="es-ES" sz="1200" b="1">
                        <a:effectLst/>
                        <a:latin typeface="Times New Roman"/>
                        <a:ea typeface="Times New Roman"/>
                        <a:cs typeface="Times New Roman"/>
                      </a:endParaRPr>
                    </a:p>
                  </a:txBody>
                  <a:tcPr marL="68580" marR="68580" marT="0" marB="0"/>
                </a:tc>
                <a:tc>
                  <a:txBody>
                    <a:bodyPr/>
                    <a:lstStyle/>
                    <a:p>
                      <a:pPr algn="ctr">
                        <a:spcAft>
                          <a:spcPts val="0"/>
                        </a:spcAft>
                      </a:pPr>
                      <a:r>
                        <a:rPr lang="es-MX" sz="1000" b="1" dirty="0">
                          <a:effectLst/>
                        </a:rPr>
                        <a:t>-</a:t>
                      </a:r>
                      <a:endParaRPr lang="es-ES" sz="1200" b="1" dirty="0">
                        <a:effectLst/>
                        <a:latin typeface="Times New Roman"/>
                        <a:ea typeface="Times New Roman"/>
                        <a:cs typeface="Times New Roman"/>
                      </a:endParaRPr>
                    </a:p>
                  </a:txBody>
                  <a:tcPr marL="68580" marR="68580" marT="0" marB="0"/>
                </a:tc>
              </a:tr>
            </a:tbl>
          </a:graphicData>
        </a:graphic>
      </p:graphicFrame>
      <p:sp>
        <p:nvSpPr>
          <p:cNvPr id="8" name="12 Rectángulo"/>
          <p:cNvSpPr>
            <a:spLocks noChangeArrowheads="1"/>
          </p:cNvSpPr>
          <p:nvPr/>
        </p:nvSpPr>
        <p:spPr bwMode="auto">
          <a:xfrm>
            <a:off x="683568" y="5301208"/>
            <a:ext cx="26597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Unidad Regional de Planificación </a:t>
            </a:r>
            <a:endParaRPr lang="es-E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80512"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004026" y="260648"/>
            <a:ext cx="7168374" cy="538609"/>
          </a:xfrm>
          <a:prstGeom prst="rect">
            <a:avLst/>
          </a:prstGeom>
        </p:spPr>
        <p:txBody>
          <a:bodyPr wrap="none">
            <a:spAutoFit/>
          </a:bodyPr>
          <a:lstStyle/>
          <a:p>
            <a:pPr lvl="0" algn="ctr"/>
            <a:r>
              <a:rPr lang="es-ES" sz="2900" b="1" dirty="0" smtClean="0">
                <a:solidFill>
                  <a:srgbClr val="0A5E24"/>
                </a:solidFill>
                <a:latin typeface="Calibri"/>
              </a:rPr>
              <a:t>SUPERVISIÓN REGIONAL DE TRABAJO SOCIAL</a:t>
            </a:r>
            <a:endParaRPr lang="es-ES" sz="2900" dirty="0">
              <a:solidFill>
                <a:prstClr val="black"/>
              </a:solidFill>
            </a:endParaRPr>
          </a:p>
        </p:txBody>
      </p:sp>
      <p:sp>
        <p:nvSpPr>
          <p:cNvPr id="2" name="1 Rectángulo"/>
          <p:cNvSpPr/>
          <p:nvPr/>
        </p:nvSpPr>
        <p:spPr>
          <a:xfrm>
            <a:off x="1223857" y="1268760"/>
            <a:ext cx="6624736" cy="646331"/>
          </a:xfrm>
          <a:prstGeom prst="rect">
            <a:avLst/>
          </a:prstGeom>
        </p:spPr>
        <p:txBody>
          <a:bodyPr wrap="square">
            <a:spAutoFit/>
          </a:bodyPr>
          <a:lstStyle/>
          <a:p>
            <a:pPr algn="ctr"/>
            <a:r>
              <a:rPr lang="es-ES" b="1" dirty="0"/>
              <a:t>INFORME </a:t>
            </a:r>
            <a:r>
              <a:rPr lang="es-ES" b="1" dirty="0" smtClean="0"/>
              <a:t>ESTADÍSTICO </a:t>
            </a:r>
            <a:r>
              <a:rPr lang="es-ES" b="1" dirty="0"/>
              <a:t>POR PROGRAMAS DE CIS, </a:t>
            </a:r>
            <a:r>
              <a:rPr lang="es-ES" b="1" dirty="0" smtClean="0"/>
              <a:t>CIMFA Y </a:t>
            </a:r>
            <a:r>
              <a:rPr lang="es-ES" b="1" dirty="0"/>
              <a:t>PAISE  </a:t>
            </a:r>
            <a:r>
              <a:rPr lang="es-ES" b="1" dirty="0" smtClean="0"/>
              <a:t>ENERO </a:t>
            </a:r>
            <a:r>
              <a:rPr lang="es-ES" b="1" dirty="0"/>
              <a:t>- JUNIO 2016</a:t>
            </a:r>
          </a:p>
        </p:txBody>
      </p:sp>
      <p:graphicFrame>
        <p:nvGraphicFramePr>
          <p:cNvPr id="5" name="4 Tabla"/>
          <p:cNvGraphicFramePr>
            <a:graphicFrameLocks noGrp="1"/>
          </p:cNvGraphicFramePr>
          <p:nvPr>
            <p:extLst>
              <p:ext uri="{D42A27DB-BD31-4B8C-83A1-F6EECF244321}">
                <p14:modId xmlns:p14="http://schemas.microsoft.com/office/powerpoint/2010/main" val="3320402611"/>
              </p:ext>
            </p:extLst>
          </p:nvPr>
        </p:nvGraphicFramePr>
        <p:xfrm>
          <a:off x="807794" y="2060848"/>
          <a:ext cx="7220590" cy="3457013"/>
        </p:xfrm>
        <a:graphic>
          <a:graphicData uri="http://schemas.openxmlformats.org/drawingml/2006/table">
            <a:tbl>
              <a:tblPr>
                <a:tableStyleId>{8799B23B-EC83-4686-B30A-512413B5E67A}</a:tableStyleId>
              </a:tblPr>
              <a:tblGrid>
                <a:gridCol w="3032211"/>
                <a:gridCol w="1977846"/>
                <a:gridCol w="2210533"/>
              </a:tblGrid>
              <a:tr h="576971">
                <a:tc>
                  <a:txBody>
                    <a:bodyPr/>
                    <a:lstStyle/>
                    <a:p>
                      <a:pPr algn="ctr" fontAlgn="b"/>
                      <a:r>
                        <a:rPr lang="es-ES" sz="1400" b="1" u="none" strike="noStrike" dirty="0">
                          <a:solidFill>
                            <a:schemeClr val="bg1"/>
                          </a:solidFill>
                          <a:effectLst/>
                        </a:rPr>
                        <a:t>PROGRAMAS Y/O </a:t>
                      </a:r>
                      <a:r>
                        <a:rPr lang="es-ES" sz="1400" b="1" u="none" strike="noStrike" dirty="0" smtClean="0">
                          <a:solidFill>
                            <a:schemeClr val="bg1"/>
                          </a:solidFill>
                          <a:effectLst/>
                        </a:rPr>
                        <a:t>PROYECTOS</a:t>
                      </a:r>
                    </a:p>
                    <a:p>
                      <a:pPr algn="ctr" fontAlgn="b"/>
                      <a:endParaRPr lang="es-ES" sz="1400" b="1" i="0" u="none" strike="noStrike" dirty="0" smtClean="0">
                        <a:solidFill>
                          <a:schemeClr val="bg1"/>
                        </a:solidFill>
                        <a:effectLst/>
                        <a:latin typeface="Arial"/>
                      </a:endParaRPr>
                    </a:p>
                    <a:p>
                      <a:pPr algn="ctr" fontAlgn="b"/>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ctr"/>
                      <a:r>
                        <a:rPr lang="es-ES" sz="1400" b="1" u="none" strike="noStrike" dirty="0">
                          <a:solidFill>
                            <a:schemeClr val="bg1"/>
                          </a:solidFill>
                          <a:effectLst/>
                        </a:rPr>
                        <a:t>Nº DE ACTIVIDADES</a:t>
                      </a:r>
                      <a:endParaRPr lang="es-ES" sz="1400" b="1" i="0" u="none" strike="noStrike" dirty="0">
                        <a:solidFill>
                          <a:schemeClr val="bg1"/>
                        </a:solidFill>
                        <a:effectLst/>
                        <a:latin typeface="Arial"/>
                      </a:endParaRPr>
                    </a:p>
                  </a:txBody>
                  <a:tcPr marL="9525" marR="9525" marT="9525" marB="0" anchor="ctr">
                    <a:solidFill>
                      <a:srgbClr val="008000"/>
                    </a:solidFill>
                  </a:tcPr>
                </a:tc>
                <a:tc>
                  <a:txBody>
                    <a:bodyPr/>
                    <a:lstStyle/>
                    <a:p>
                      <a:pPr algn="ctr" fontAlgn="ctr"/>
                      <a:r>
                        <a:rPr lang="es-ES" sz="1400" b="1" u="none" strike="noStrike" dirty="0">
                          <a:solidFill>
                            <a:schemeClr val="bg1"/>
                          </a:solidFill>
                          <a:effectLst/>
                        </a:rPr>
                        <a:t>TOTAL PARTICIPANTES</a:t>
                      </a:r>
                      <a:endParaRPr lang="es-ES" sz="1400" b="1" i="0" u="none" strike="noStrike" dirty="0">
                        <a:solidFill>
                          <a:schemeClr val="bg1"/>
                        </a:solidFill>
                        <a:effectLst/>
                        <a:latin typeface="Arial"/>
                      </a:endParaRPr>
                    </a:p>
                  </a:txBody>
                  <a:tcPr marL="9525" marR="9525" marT="9525" marB="0" anchor="ctr">
                    <a:solidFill>
                      <a:srgbClr val="008000"/>
                    </a:solidFill>
                  </a:tcPr>
                </a:tc>
              </a:tr>
              <a:tr h="580844">
                <a:tc>
                  <a:txBody>
                    <a:bodyPr/>
                    <a:lstStyle/>
                    <a:p>
                      <a:pPr algn="l" fontAlgn="b"/>
                      <a:r>
                        <a:rPr lang="es-ES" sz="1400" b="1" u="none" strike="noStrike" dirty="0" smtClean="0">
                          <a:solidFill>
                            <a:schemeClr val="bg1"/>
                          </a:solidFill>
                          <a:effectLst/>
                        </a:rPr>
                        <a:t>EDUCACIÓN </a:t>
                      </a:r>
                      <a:r>
                        <a:rPr lang="es-ES" sz="1400" b="1" u="none" strike="noStrike" dirty="0">
                          <a:solidFill>
                            <a:schemeClr val="bg1"/>
                          </a:solidFill>
                          <a:effectLst/>
                        </a:rPr>
                        <a:t>EN SEGURIDAD SOCIAL</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b"/>
                      <a:r>
                        <a:rPr lang="es-ES" sz="1400" b="1" u="none" strike="noStrike" dirty="0">
                          <a:effectLst/>
                        </a:rPr>
                        <a:t>86</a:t>
                      </a:r>
                      <a:endParaRPr lang="es-ES" sz="1400" b="1" i="0" u="none" strike="noStrike" dirty="0">
                        <a:effectLst/>
                        <a:latin typeface="Arial"/>
                      </a:endParaRPr>
                    </a:p>
                  </a:txBody>
                  <a:tcPr marL="9525" marR="9525" marT="9525" marB="0" anchor="b">
                    <a:solidFill>
                      <a:schemeClr val="accent3">
                        <a:lumMod val="20000"/>
                        <a:lumOff val="80000"/>
                      </a:schemeClr>
                    </a:solidFill>
                  </a:tcPr>
                </a:tc>
                <a:tc>
                  <a:txBody>
                    <a:bodyPr/>
                    <a:lstStyle/>
                    <a:p>
                      <a:pPr algn="ctr" fontAlgn="ctr"/>
                      <a:r>
                        <a:rPr lang="es-ES" sz="1400" b="1" u="none" strike="noStrike" dirty="0" smtClean="0">
                          <a:effectLst/>
                        </a:rPr>
                        <a:t>1.782</a:t>
                      </a:r>
                      <a:endParaRPr lang="es-ES" sz="1400" b="1" i="0" u="none" strike="noStrike" dirty="0">
                        <a:effectLst/>
                        <a:latin typeface="Arial"/>
                      </a:endParaRPr>
                    </a:p>
                  </a:txBody>
                  <a:tcPr marL="9525" marR="9525" marT="9525" marB="0" anchor="ctr"/>
                </a:tc>
              </a:tr>
              <a:tr h="329144">
                <a:tc>
                  <a:txBody>
                    <a:bodyPr/>
                    <a:lstStyle/>
                    <a:p>
                      <a:pPr algn="l" fontAlgn="b"/>
                      <a:r>
                        <a:rPr lang="es-ES" sz="1400" b="1" u="none" strike="noStrike" dirty="0" smtClean="0">
                          <a:solidFill>
                            <a:schemeClr val="bg1"/>
                          </a:solidFill>
                          <a:effectLst/>
                        </a:rPr>
                        <a:t>EDUCACIÓN </a:t>
                      </a:r>
                      <a:r>
                        <a:rPr lang="es-ES" sz="1400" b="1" u="none" strike="noStrike" dirty="0">
                          <a:solidFill>
                            <a:schemeClr val="bg1"/>
                          </a:solidFill>
                          <a:effectLst/>
                        </a:rPr>
                        <a:t>EN SALUD  </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b"/>
                      <a:r>
                        <a:rPr lang="es-ES" sz="1400" b="1" u="none" strike="noStrike" dirty="0">
                          <a:effectLst/>
                        </a:rPr>
                        <a:t>20</a:t>
                      </a:r>
                      <a:endParaRPr lang="es-ES" sz="1400" b="1" i="0" u="none" strike="noStrike" dirty="0">
                        <a:effectLst/>
                        <a:latin typeface="Arial"/>
                      </a:endParaRPr>
                    </a:p>
                  </a:txBody>
                  <a:tcPr marL="9525" marR="9525" marT="9525" marB="0" anchor="b">
                    <a:solidFill>
                      <a:schemeClr val="accent3">
                        <a:lumMod val="20000"/>
                        <a:lumOff val="80000"/>
                      </a:schemeClr>
                    </a:solidFill>
                  </a:tcPr>
                </a:tc>
                <a:tc>
                  <a:txBody>
                    <a:bodyPr/>
                    <a:lstStyle/>
                    <a:p>
                      <a:pPr algn="ctr" fontAlgn="ctr"/>
                      <a:r>
                        <a:rPr lang="es-ES" sz="1400" b="1" u="none" strike="noStrike" dirty="0" smtClean="0">
                          <a:effectLst/>
                        </a:rPr>
                        <a:t>1.273</a:t>
                      </a:r>
                      <a:endParaRPr lang="es-ES" sz="1400" b="1" i="0" u="none" strike="noStrike" dirty="0">
                        <a:effectLst/>
                        <a:latin typeface="Arial"/>
                      </a:endParaRPr>
                    </a:p>
                  </a:txBody>
                  <a:tcPr marL="9525" marR="9525" marT="9525" marB="0" anchor="ctr"/>
                </a:tc>
              </a:tr>
              <a:tr h="329144">
                <a:tc>
                  <a:txBody>
                    <a:bodyPr/>
                    <a:lstStyle/>
                    <a:p>
                      <a:pPr algn="l" fontAlgn="b"/>
                      <a:r>
                        <a:rPr lang="es-ES" sz="1400" b="1" u="none" strike="noStrike" dirty="0">
                          <a:solidFill>
                            <a:schemeClr val="bg1"/>
                          </a:solidFill>
                          <a:effectLst/>
                        </a:rPr>
                        <a:t>LACTANCIA MATERNA</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b"/>
                      <a:r>
                        <a:rPr lang="es-ES" sz="1400" b="1" u="none" strike="noStrike" dirty="0">
                          <a:effectLst/>
                        </a:rPr>
                        <a:t>1</a:t>
                      </a:r>
                      <a:endParaRPr lang="es-ES" sz="1400" b="1" i="0" u="none" strike="noStrike" dirty="0">
                        <a:effectLst/>
                        <a:latin typeface="Arial"/>
                      </a:endParaRPr>
                    </a:p>
                  </a:txBody>
                  <a:tcPr marL="9525" marR="9525" marT="9525" marB="0" anchor="b">
                    <a:solidFill>
                      <a:schemeClr val="accent3">
                        <a:lumMod val="20000"/>
                        <a:lumOff val="80000"/>
                      </a:schemeClr>
                    </a:solidFill>
                  </a:tcPr>
                </a:tc>
                <a:tc>
                  <a:txBody>
                    <a:bodyPr/>
                    <a:lstStyle/>
                    <a:p>
                      <a:pPr algn="ctr" fontAlgn="ctr"/>
                      <a:r>
                        <a:rPr lang="es-ES" sz="1400" b="1" u="none" strike="noStrike" dirty="0">
                          <a:effectLst/>
                        </a:rPr>
                        <a:t>7</a:t>
                      </a:r>
                      <a:endParaRPr lang="es-ES" sz="1400" b="1" i="0" u="none" strike="noStrike" dirty="0">
                        <a:effectLst/>
                        <a:latin typeface="Arial"/>
                      </a:endParaRPr>
                    </a:p>
                  </a:txBody>
                  <a:tcPr marL="9525" marR="9525" marT="9525" marB="0" anchor="ctr"/>
                </a:tc>
              </a:tr>
              <a:tr h="329144">
                <a:tc>
                  <a:txBody>
                    <a:bodyPr/>
                    <a:lstStyle/>
                    <a:p>
                      <a:pPr algn="l" fontAlgn="b"/>
                      <a:r>
                        <a:rPr lang="es-ES" sz="1400" b="1" u="none" strike="noStrike" dirty="0">
                          <a:solidFill>
                            <a:schemeClr val="bg1"/>
                          </a:solidFill>
                          <a:effectLst/>
                        </a:rPr>
                        <a:t>FERIA DE SALUD</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b"/>
                      <a:r>
                        <a:rPr lang="es-ES" sz="1400" b="1" u="none" strike="noStrike" dirty="0">
                          <a:effectLst/>
                        </a:rPr>
                        <a:t>25</a:t>
                      </a:r>
                      <a:endParaRPr lang="es-ES" sz="1400" b="1" i="0" u="none" strike="noStrike" dirty="0">
                        <a:effectLst/>
                        <a:latin typeface="Arial"/>
                      </a:endParaRPr>
                    </a:p>
                  </a:txBody>
                  <a:tcPr marL="9525" marR="9525" marT="9525" marB="0" anchor="b">
                    <a:solidFill>
                      <a:schemeClr val="accent3">
                        <a:lumMod val="20000"/>
                        <a:lumOff val="80000"/>
                      </a:schemeClr>
                    </a:solidFill>
                  </a:tcPr>
                </a:tc>
                <a:tc>
                  <a:txBody>
                    <a:bodyPr/>
                    <a:lstStyle/>
                    <a:p>
                      <a:pPr algn="ctr" fontAlgn="ctr"/>
                      <a:r>
                        <a:rPr lang="es-ES" sz="1400" b="1" u="none" strike="noStrike" dirty="0" smtClean="0">
                          <a:effectLst/>
                        </a:rPr>
                        <a:t>1.536</a:t>
                      </a:r>
                      <a:endParaRPr lang="es-ES" sz="1400" b="1" i="0" u="none" strike="noStrike" dirty="0">
                        <a:effectLst/>
                        <a:latin typeface="Arial"/>
                      </a:endParaRPr>
                    </a:p>
                  </a:txBody>
                  <a:tcPr marL="9525" marR="9525" marT="9525" marB="0" anchor="ctr"/>
                </a:tc>
              </a:tr>
              <a:tr h="580844">
                <a:tc>
                  <a:txBody>
                    <a:bodyPr/>
                    <a:lstStyle/>
                    <a:p>
                      <a:pPr algn="l" fontAlgn="b"/>
                      <a:r>
                        <a:rPr lang="es-ES" sz="1400" b="1" u="none" strike="noStrike" dirty="0">
                          <a:solidFill>
                            <a:schemeClr val="bg1"/>
                          </a:solidFill>
                          <a:effectLst/>
                        </a:rPr>
                        <a:t>CLUB (DIABETES, ADULTO MAYOR)</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b"/>
                      <a:r>
                        <a:rPr lang="es-ES" sz="1400" b="1" u="none" strike="noStrike" dirty="0">
                          <a:effectLst/>
                        </a:rPr>
                        <a:t>50</a:t>
                      </a:r>
                      <a:endParaRPr lang="es-ES" sz="1400" b="1" i="0" u="none" strike="noStrike" dirty="0">
                        <a:effectLst/>
                        <a:latin typeface="Arial"/>
                      </a:endParaRPr>
                    </a:p>
                  </a:txBody>
                  <a:tcPr marL="9525" marR="9525" marT="9525" marB="0" anchor="b">
                    <a:solidFill>
                      <a:schemeClr val="accent3">
                        <a:lumMod val="20000"/>
                        <a:lumOff val="80000"/>
                      </a:schemeClr>
                    </a:solidFill>
                  </a:tcPr>
                </a:tc>
                <a:tc>
                  <a:txBody>
                    <a:bodyPr/>
                    <a:lstStyle/>
                    <a:p>
                      <a:pPr algn="ctr" fontAlgn="ctr"/>
                      <a:r>
                        <a:rPr lang="es-ES" sz="1400" b="1" u="none" strike="noStrike" dirty="0" smtClean="0">
                          <a:effectLst/>
                        </a:rPr>
                        <a:t>1.026</a:t>
                      </a:r>
                      <a:endParaRPr lang="es-ES" sz="1400" b="1" i="0" u="none" strike="noStrike" dirty="0">
                        <a:effectLst/>
                        <a:latin typeface="Arial"/>
                      </a:endParaRPr>
                    </a:p>
                  </a:txBody>
                  <a:tcPr marL="9525" marR="9525" marT="9525" marB="0" anchor="ctr"/>
                </a:tc>
              </a:tr>
              <a:tr h="329144">
                <a:tc>
                  <a:txBody>
                    <a:bodyPr/>
                    <a:lstStyle/>
                    <a:p>
                      <a:pPr algn="l" fontAlgn="b"/>
                      <a:r>
                        <a:rPr lang="es-ES" sz="1400" b="1" u="none" strike="noStrike" dirty="0">
                          <a:solidFill>
                            <a:schemeClr val="bg1"/>
                          </a:solidFill>
                          <a:effectLst/>
                        </a:rPr>
                        <a:t>VISITA EMPRESAS</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b"/>
                      <a:r>
                        <a:rPr lang="es-ES" sz="1400" b="1" u="none" strike="noStrike" dirty="0">
                          <a:effectLst/>
                        </a:rPr>
                        <a:t>55</a:t>
                      </a:r>
                      <a:endParaRPr lang="es-ES" sz="1400" b="1" i="0" u="none" strike="noStrike" dirty="0">
                        <a:effectLst/>
                        <a:latin typeface="Arial"/>
                      </a:endParaRPr>
                    </a:p>
                  </a:txBody>
                  <a:tcPr marL="9525" marR="9525" marT="9525" marB="0" anchor="b">
                    <a:solidFill>
                      <a:schemeClr val="accent3">
                        <a:lumMod val="20000"/>
                        <a:lumOff val="80000"/>
                      </a:schemeClr>
                    </a:solidFill>
                  </a:tcPr>
                </a:tc>
                <a:tc>
                  <a:txBody>
                    <a:bodyPr/>
                    <a:lstStyle/>
                    <a:p>
                      <a:pPr algn="ctr" fontAlgn="ctr"/>
                      <a:r>
                        <a:rPr lang="es-ES" sz="1400" b="1" u="none" strike="noStrike" dirty="0" smtClean="0">
                          <a:effectLst/>
                        </a:rPr>
                        <a:t>1.364</a:t>
                      </a:r>
                      <a:endParaRPr lang="es-ES" sz="1400" b="1" i="0" u="none" strike="noStrike" dirty="0">
                        <a:effectLst/>
                        <a:latin typeface="Arial"/>
                      </a:endParaRPr>
                    </a:p>
                  </a:txBody>
                  <a:tcPr marL="9525" marR="9525" marT="9525" marB="0" anchor="ctr"/>
                </a:tc>
              </a:tr>
              <a:tr h="329144">
                <a:tc>
                  <a:txBody>
                    <a:bodyPr/>
                    <a:lstStyle/>
                    <a:p>
                      <a:pPr algn="l" fontAlgn="b"/>
                      <a:r>
                        <a:rPr lang="es-ES" sz="1400" b="1" u="none" strike="noStrike" dirty="0">
                          <a:solidFill>
                            <a:schemeClr val="bg1"/>
                          </a:solidFill>
                          <a:effectLst/>
                        </a:rPr>
                        <a:t>TOTAL</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b"/>
                      <a:r>
                        <a:rPr lang="es-ES" sz="1400" b="1" u="none" strike="noStrike" dirty="0">
                          <a:effectLst/>
                        </a:rPr>
                        <a:t>237</a:t>
                      </a:r>
                      <a:endParaRPr lang="es-ES" sz="1400" b="1" i="0" u="none" strike="noStrike" dirty="0">
                        <a:effectLst/>
                        <a:latin typeface="Arial"/>
                      </a:endParaRPr>
                    </a:p>
                  </a:txBody>
                  <a:tcPr marL="9525" marR="9525" marT="9525" marB="0" anchor="b">
                    <a:solidFill>
                      <a:schemeClr val="accent3">
                        <a:lumMod val="20000"/>
                        <a:lumOff val="80000"/>
                      </a:schemeClr>
                    </a:solidFill>
                  </a:tcPr>
                </a:tc>
                <a:tc>
                  <a:txBody>
                    <a:bodyPr/>
                    <a:lstStyle/>
                    <a:p>
                      <a:pPr algn="ctr" fontAlgn="b"/>
                      <a:r>
                        <a:rPr lang="es-ES" sz="1400" b="1" u="none" strike="noStrike" dirty="0" smtClean="0">
                          <a:effectLst/>
                        </a:rPr>
                        <a:t>6.988</a:t>
                      </a:r>
                      <a:endParaRPr lang="es-ES" sz="1400" b="1" i="0" u="none" strike="noStrike" dirty="0">
                        <a:effectLst/>
                        <a:latin typeface="Arial"/>
                      </a:endParaRPr>
                    </a:p>
                  </a:txBody>
                  <a:tcPr marL="9525" marR="9525" marT="9525" marB="0" anchor="b"/>
                </a:tc>
              </a:tr>
            </a:tbl>
          </a:graphicData>
        </a:graphic>
      </p:graphicFrame>
      <p:sp>
        <p:nvSpPr>
          <p:cNvPr id="8" name="7 Rectángulo"/>
          <p:cNvSpPr>
            <a:spLocks noChangeArrowheads="1"/>
          </p:cNvSpPr>
          <p:nvPr/>
        </p:nvSpPr>
        <p:spPr bwMode="auto">
          <a:xfrm>
            <a:off x="827584" y="5445224"/>
            <a:ext cx="29626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Supervisión Regional de Trabajo Social</a:t>
            </a:r>
            <a:endParaRPr lang="es-ES" sz="1100" dirty="0"/>
          </a:p>
        </p:txBody>
      </p:sp>
    </p:spTree>
    <p:extLst>
      <p:ext uri="{BB962C8B-B14F-4D97-AF65-F5344CB8AC3E}">
        <p14:creationId xmlns:p14="http://schemas.microsoft.com/office/powerpoint/2010/main" val="4281724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004026" y="260648"/>
            <a:ext cx="7168374" cy="538609"/>
          </a:xfrm>
          <a:prstGeom prst="rect">
            <a:avLst/>
          </a:prstGeom>
        </p:spPr>
        <p:txBody>
          <a:bodyPr wrap="none">
            <a:spAutoFit/>
          </a:bodyPr>
          <a:lstStyle/>
          <a:p>
            <a:pPr lvl="0" algn="ctr"/>
            <a:r>
              <a:rPr lang="es-ES" sz="2900" b="1" dirty="0" smtClean="0">
                <a:solidFill>
                  <a:srgbClr val="0A5E24"/>
                </a:solidFill>
                <a:latin typeface="Calibri"/>
              </a:rPr>
              <a:t>SUPERVISIÓN REGIONAL DE TRABAJO SOCIAL</a:t>
            </a:r>
            <a:endParaRPr lang="es-ES" sz="2900" dirty="0">
              <a:solidFill>
                <a:prstClr val="black"/>
              </a:solidFill>
            </a:endParaRPr>
          </a:p>
        </p:txBody>
      </p:sp>
      <p:sp>
        <p:nvSpPr>
          <p:cNvPr id="2" name="1 Rectángulo"/>
          <p:cNvSpPr/>
          <p:nvPr/>
        </p:nvSpPr>
        <p:spPr>
          <a:xfrm>
            <a:off x="1115616" y="980728"/>
            <a:ext cx="6696744" cy="646331"/>
          </a:xfrm>
          <a:prstGeom prst="rect">
            <a:avLst/>
          </a:prstGeom>
        </p:spPr>
        <p:txBody>
          <a:bodyPr wrap="square">
            <a:spAutoFit/>
          </a:bodyPr>
          <a:lstStyle/>
          <a:p>
            <a:pPr algn="ctr"/>
            <a:r>
              <a:rPr lang="es-ES" b="1" dirty="0"/>
              <a:t>INFORME </a:t>
            </a:r>
            <a:r>
              <a:rPr lang="es-ES" b="1" dirty="0" smtClean="0"/>
              <a:t>ESTADÍSTICO </a:t>
            </a:r>
            <a:r>
              <a:rPr lang="es-ES" b="1" dirty="0"/>
              <a:t>POR PROGRAMAS  HOSPITAL OBRERO </a:t>
            </a:r>
            <a:r>
              <a:rPr lang="es-ES" b="1" dirty="0" smtClean="0"/>
              <a:t>Nº </a:t>
            </a:r>
            <a:r>
              <a:rPr lang="es-ES" b="1" dirty="0"/>
              <a:t>2   </a:t>
            </a:r>
            <a:r>
              <a:rPr lang="es-ES" b="1" dirty="0" smtClean="0"/>
              <a:t>ENERO </a:t>
            </a:r>
            <a:r>
              <a:rPr lang="es-ES" b="1" dirty="0"/>
              <a:t>- JUNIO   </a:t>
            </a:r>
            <a:r>
              <a:rPr lang="es-ES" b="1" dirty="0" smtClean="0"/>
              <a:t>2016</a:t>
            </a: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2441777789"/>
              </p:ext>
            </p:extLst>
          </p:nvPr>
        </p:nvGraphicFramePr>
        <p:xfrm>
          <a:off x="825128" y="1812128"/>
          <a:ext cx="6987231" cy="3705104"/>
        </p:xfrm>
        <a:graphic>
          <a:graphicData uri="http://schemas.openxmlformats.org/drawingml/2006/table">
            <a:tbl>
              <a:tblPr>
                <a:tableStyleId>{8799B23B-EC83-4686-B30A-512413B5E67A}</a:tableStyleId>
              </a:tblPr>
              <a:tblGrid>
                <a:gridCol w="2934215"/>
                <a:gridCol w="1913923"/>
                <a:gridCol w="2139093"/>
              </a:tblGrid>
              <a:tr h="625290">
                <a:tc>
                  <a:txBody>
                    <a:bodyPr/>
                    <a:lstStyle/>
                    <a:p>
                      <a:pPr algn="ctr" fontAlgn="b"/>
                      <a:r>
                        <a:rPr lang="es-ES" sz="1400" b="1" u="none" strike="noStrike" dirty="0">
                          <a:solidFill>
                            <a:schemeClr val="bg1"/>
                          </a:solidFill>
                          <a:effectLst/>
                        </a:rPr>
                        <a:t>PROGRAMAS Y/O PROYECTOS</a:t>
                      </a:r>
                      <a:endParaRPr lang="es-ES" sz="1400" b="1" i="0" u="none" strike="noStrike" dirty="0">
                        <a:solidFill>
                          <a:schemeClr val="bg1"/>
                        </a:solidFill>
                        <a:effectLst/>
                        <a:latin typeface="Arial"/>
                      </a:endParaRPr>
                    </a:p>
                  </a:txBody>
                  <a:tcPr marL="9525" marR="9525" marT="9525" marB="0" anchor="b">
                    <a:solidFill>
                      <a:srgbClr val="008000"/>
                    </a:solidFill>
                  </a:tcPr>
                </a:tc>
                <a:tc rowSpan="2">
                  <a:txBody>
                    <a:bodyPr/>
                    <a:lstStyle/>
                    <a:p>
                      <a:pPr algn="ctr" fontAlgn="b"/>
                      <a:r>
                        <a:rPr lang="es-ES" sz="1400" b="1" u="none" strike="noStrike" dirty="0">
                          <a:solidFill>
                            <a:schemeClr val="bg1"/>
                          </a:solidFill>
                          <a:effectLst/>
                        </a:rPr>
                        <a:t>Nº DE ACTIVIDADES</a:t>
                      </a:r>
                      <a:endParaRPr lang="es-ES" sz="1400" b="1" i="0" u="none" strike="noStrike" dirty="0">
                        <a:solidFill>
                          <a:schemeClr val="bg1"/>
                        </a:solidFill>
                        <a:effectLst/>
                        <a:latin typeface="Arial"/>
                      </a:endParaRPr>
                    </a:p>
                  </a:txBody>
                  <a:tcPr marL="9525" marR="9525" marT="9525" marB="0" anchor="b">
                    <a:solidFill>
                      <a:srgbClr val="008000"/>
                    </a:solidFill>
                  </a:tcPr>
                </a:tc>
                <a:tc rowSpan="2">
                  <a:txBody>
                    <a:bodyPr/>
                    <a:lstStyle/>
                    <a:p>
                      <a:pPr algn="ctr" fontAlgn="b"/>
                      <a:r>
                        <a:rPr lang="es-ES" sz="1400" b="1" u="none" strike="noStrike" dirty="0">
                          <a:solidFill>
                            <a:schemeClr val="bg1"/>
                          </a:solidFill>
                          <a:effectLst/>
                        </a:rPr>
                        <a:t>TOTAL PARTICIPANTES</a:t>
                      </a:r>
                      <a:endParaRPr lang="es-ES" sz="1400" b="1" i="0" u="none" strike="noStrike" dirty="0">
                        <a:solidFill>
                          <a:schemeClr val="bg1"/>
                        </a:solidFill>
                        <a:effectLst/>
                        <a:latin typeface="Arial"/>
                      </a:endParaRPr>
                    </a:p>
                  </a:txBody>
                  <a:tcPr marL="9525" marR="9525" marT="9525" marB="0" anchor="b">
                    <a:solidFill>
                      <a:srgbClr val="008000"/>
                    </a:solidFill>
                  </a:tcPr>
                </a:tc>
              </a:tr>
              <a:tr h="166800">
                <a:tc>
                  <a:txBody>
                    <a:bodyPr/>
                    <a:lstStyle/>
                    <a:p>
                      <a:pPr algn="ctr" fontAlgn="b"/>
                      <a:r>
                        <a:rPr lang="es-ES" sz="1400" b="1" u="none" strike="noStrike" dirty="0">
                          <a:solidFill>
                            <a:schemeClr val="bg1"/>
                          </a:solidFill>
                          <a:effectLst/>
                        </a:rPr>
                        <a:t> </a:t>
                      </a:r>
                      <a:endParaRPr lang="es-ES" sz="1400" b="1" i="0" u="none" strike="noStrike" dirty="0">
                        <a:solidFill>
                          <a:schemeClr val="bg1"/>
                        </a:solidFill>
                        <a:effectLst/>
                        <a:latin typeface="Arial"/>
                      </a:endParaRPr>
                    </a:p>
                  </a:txBody>
                  <a:tcPr marL="9525" marR="9525" marT="9525" marB="0" anchor="b">
                    <a:solidFill>
                      <a:srgbClr val="008000"/>
                    </a:solidFill>
                  </a:tcPr>
                </a:tc>
                <a:tc vMerge="1">
                  <a:txBody>
                    <a:bodyPr/>
                    <a:lstStyle/>
                    <a:p>
                      <a:endParaRPr lang="es-ES"/>
                    </a:p>
                  </a:txBody>
                  <a:tcPr/>
                </a:tc>
                <a:tc vMerge="1">
                  <a:txBody>
                    <a:bodyPr/>
                    <a:lstStyle/>
                    <a:p>
                      <a:endParaRPr lang="es-ES"/>
                    </a:p>
                  </a:txBody>
                  <a:tcPr/>
                </a:tc>
              </a:tr>
              <a:tr h="592947">
                <a:tc>
                  <a:txBody>
                    <a:bodyPr/>
                    <a:lstStyle/>
                    <a:p>
                      <a:pPr algn="l" fontAlgn="b"/>
                      <a:r>
                        <a:rPr lang="es-ES" sz="1400" b="1" u="none" strike="noStrike" dirty="0" smtClean="0">
                          <a:solidFill>
                            <a:schemeClr val="bg1"/>
                          </a:solidFill>
                          <a:effectLst/>
                        </a:rPr>
                        <a:t>EDUCACIÓN </a:t>
                      </a:r>
                      <a:r>
                        <a:rPr lang="es-ES" sz="1400" b="1" u="none" strike="noStrike" dirty="0">
                          <a:solidFill>
                            <a:schemeClr val="bg1"/>
                          </a:solidFill>
                          <a:effectLst/>
                        </a:rPr>
                        <a:t>EN SEGURIDAD SOCIAL</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ctr"/>
                      <a:r>
                        <a:rPr lang="es-ES" sz="1600" b="1" u="none" strike="noStrike">
                          <a:effectLst/>
                        </a:rPr>
                        <a:t>146</a:t>
                      </a:r>
                      <a:endParaRPr lang="es-ES" sz="1600" b="1" i="0" u="none" strike="noStrike">
                        <a:effectLst/>
                        <a:latin typeface="Arial"/>
                      </a:endParaRPr>
                    </a:p>
                  </a:txBody>
                  <a:tcPr marL="9525" marR="9525" marT="9525" marB="0" anchor="ctr"/>
                </a:tc>
                <a:tc>
                  <a:txBody>
                    <a:bodyPr/>
                    <a:lstStyle/>
                    <a:p>
                      <a:pPr algn="ctr" fontAlgn="ctr"/>
                      <a:r>
                        <a:rPr lang="es-ES" sz="1600" b="1" u="none" strike="noStrike" dirty="0">
                          <a:effectLst/>
                        </a:rPr>
                        <a:t>2.342</a:t>
                      </a:r>
                      <a:endParaRPr lang="es-ES" sz="1600" b="1" i="0" u="none" strike="noStrike" dirty="0">
                        <a:effectLst/>
                        <a:latin typeface="Arial"/>
                      </a:endParaRPr>
                    </a:p>
                  </a:txBody>
                  <a:tcPr marL="9525" marR="9525" marT="9525" marB="0" anchor="ctr">
                    <a:solidFill>
                      <a:schemeClr val="accent3">
                        <a:lumMod val="20000"/>
                        <a:lumOff val="80000"/>
                      </a:schemeClr>
                    </a:solidFill>
                  </a:tcPr>
                </a:tc>
              </a:tr>
              <a:tr h="334207">
                <a:tc>
                  <a:txBody>
                    <a:bodyPr/>
                    <a:lstStyle/>
                    <a:p>
                      <a:pPr algn="l" fontAlgn="b"/>
                      <a:r>
                        <a:rPr lang="es-ES" sz="1400" b="1" u="none" strike="noStrike" dirty="0" smtClean="0">
                          <a:solidFill>
                            <a:schemeClr val="bg1"/>
                          </a:solidFill>
                          <a:effectLst/>
                        </a:rPr>
                        <a:t>EDUCACIÓN </a:t>
                      </a:r>
                      <a:r>
                        <a:rPr lang="es-ES" sz="1400" b="1" u="none" strike="noStrike" dirty="0">
                          <a:solidFill>
                            <a:schemeClr val="bg1"/>
                          </a:solidFill>
                          <a:effectLst/>
                        </a:rPr>
                        <a:t>EN SALUD</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ctr"/>
                      <a:r>
                        <a:rPr lang="es-ES" sz="1600" b="1" u="none" strike="noStrike">
                          <a:effectLst/>
                        </a:rPr>
                        <a:t>26</a:t>
                      </a:r>
                      <a:endParaRPr lang="es-ES" sz="1600" b="1" i="0" u="none" strike="noStrike">
                        <a:effectLst/>
                        <a:latin typeface="Arial"/>
                      </a:endParaRPr>
                    </a:p>
                  </a:txBody>
                  <a:tcPr marL="9525" marR="9525" marT="9525" marB="0" anchor="ctr"/>
                </a:tc>
                <a:tc>
                  <a:txBody>
                    <a:bodyPr/>
                    <a:lstStyle/>
                    <a:p>
                      <a:pPr algn="ctr" fontAlgn="ctr"/>
                      <a:r>
                        <a:rPr lang="es-ES" sz="1600" b="1" u="none" strike="noStrike" dirty="0">
                          <a:effectLst/>
                        </a:rPr>
                        <a:t>603</a:t>
                      </a:r>
                      <a:endParaRPr lang="es-ES" sz="1600" b="1" i="0" u="none" strike="noStrike" dirty="0">
                        <a:effectLst/>
                        <a:latin typeface="Arial"/>
                      </a:endParaRPr>
                    </a:p>
                  </a:txBody>
                  <a:tcPr marL="9525" marR="9525" marT="9525" marB="0" anchor="ctr">
                    <a:solidFill>
                      <a:schemeClr val="accent3">
                        <a:lumMod val="20000"/>
                        <a:lumOff val="80000"/>
                      </a:schemeClr>
                    </a:solidFill>
                  </a:tcPr>
                </a:tc>
              </a:tr>
              <a:tr h="334207">
                <a:tc>
                  <a:txBody>
                    <a:bodyPr/>
                    <a:lstStyle/>
                    <a:p>
                      <a:pPr algn="l" fontAlgn="b"/>
                      <a:r>
                        <a:rPr lang="es-ES" sz="1400" b="1" u="none" strike="noStrike" dirty="0">
                          <a:solidFill>
                            <a:schemeClr val="bg1"/>
                          </a:solidFill>
                          <a:effectLst/>
                        </a:rPr>
                        <a:t>LACTANCIA MATERNA</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ctr"/>
                      <a:r>
                        <a:rPr lang="es-ES" sz="1600" b="1" u="none" strike="noStrike">
                          <a:effectLst/>
                        </a:rPr>
                        <a:t>15</a:t>
                      </a:r>
                      <a:endParaRPr lang="es-ES" sz="1600" b="1" i="0" u="none" strike="noStrike">
                        <a:effectLst/>
                        <a:latin typeface="Arial"/>
                      </a:endParaRPr>
                    </a:p>
                  </a:txBody>
                  <a:tcPr marL="9525" marR="9525" marT="9525" marB="0" anchor="ctr"/>
                </a:tc>
                <a:tc>
                  <a:txBody>
                    <a:bodyPr/>
                    <a:lstStyle/>
                    <a:p>
                      <a:pPr algn="ctr" fontAlgn="ctr"/>
                      <a:r>
                        <a:rPr lang="es-ES" sz="1600" b="1" u="none" strike="noStrike" dirty="0">
                          <a:effectLst/>
                        </a:rPr>
                        <a:t>83</a:t>
                      </a:r>
                      <a:endParaRPr lang="es-ES" sz="1600" b="1" i="0" u="none" strike="noStrike" dirty="0">
                        <a:effectLst/>
                        <a:latin typeface="Arial"/>
                      </a:endParaRPr>
                    </a:p>
                  </a:txBody>
                  <a:tcPr marL="9525" marR="9525" marT="9525" marB="0" anchor="ctr">
                    <a:solidFill>
                      <a:schemeClr val="accent3">
                        <a:lumMod val="20000"/>
                        <a:lumOff val="80000"/>
                      </a:schemeClr>
                    </a:solidFill>
                  </a:tcPr>
                </a:tc>
              </a:tr>
              <a:tr h="592947">
                <a:tc>
                  <a:txBody>
                    <a:bodyPr/>
                    <a:lstStyle/>
                    <a:p>
                      <a:pPr algn="l" fontAlgn="b"/>
                      <a:r>
                        <a:rPr lang="es-ES" sz="1400" b="1" u="none" strike="noStrike" dirty="0">
                          <a:solidFill>
                            <a:schemeClr val="bg1"/>
                          </a:solidFill>
                          <a:effectLst/>
                        </a:rPr>
                        <a:t>SALUD SEXUAL REPRODUCTIVA</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ctr"/>
                      <a:r>
                        <a:rPr lang="es-ES" sz="1600" b="1" u="none" strike="noStrike" dirty="0">
                          <a:effectLst/>
                        </a:rPr>
                        <a:t>12</a:t>
                      </a:r>
                      <a:endParaRPr lang="es-ES" sz="1600" b="1" i="0" u="none" strike="noStrike" dirty="0">
                        <a:effectLst/>
                        <a:latin typeface="Arial"/>
                      </a:endParaRPr>
                    </a:p>
                  </a:txBody>
                  <a:tcPr marL="9525" marR="9525" marT="9525" marB="0" anchor="ctr"/>
                </a:tc>
                <a:tc>
                  <a:txBody>
                    <a:bodyPr/>
                    <a:lstStyle/>
                    <a:p>
                      <a:pPr algn="ctr" fontAlgn="ctr"/>
                      <a:r>
                        <a:rPr lang="es-ES" sz="1600" b="1" u="none" strike="noStrike" dirty="0">
                          <a:effectLst/>
                        </a:rPr>
                        <a:t>35</a:t>
                      </a:r>
                      <a:endParaRPr lang="es-ES" sz="1600" b="1" i="0" u="none" strike="noStrike" dirty="0">
                        <a:effectLst/>
                        <a:latin typeface="Arial"/>
                      </a:endParaRPr>
                    </a:p>
                  </a:txBody>
                  <a:tcPr marL="9525" marR="9525" marT="9525" marB="0" anchor="ctr">
                    <a:solidFill>
                      <a:schemeClr val="accent3">
                        <a:lumMod val="20000"/>
                        <a:lumOff val="80000"/>
                      </a:schemeClr>
                    </a:solidFill>
                  </a:tcPr>
                </a:tc>
              </a:tr>
              <a:tr h="334207">
                <a:tc>
                  <a:txBody>
                    <a:bodyPr/>
                    <a:lstStyle/>
                    <a:p>
                      <a:pPr algn="l" fontAlgn="b"/>
                      <a:r>
                        <a:rPr lang="es-ES" sz="1400" b="1" u="none" strike="noStrike" dirty="0">
                          <a:solidFill>
                            <a:schemeClr val="bg1"/>
                          </a:solidFill>
                          <a:effectLst/>
                        </a:rPr>
                        <a:t>FERIA DE SALUD</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ctr"/>
                      <a:r>
                        <a:rPr lang="es-ES" sz="1600" b="1" u="none" strike="noStrike">
                          <a:effectLst/>
                        </a:rPr>
                        <a:t>4</a:t>
                      </a:r>
                      <a:endParaRPr lang="es-ES" sz="1600" b="1" i="0" u="none" strike="noStrike">
                        <a:effectLst/>
                        <a:latin typeface="Arial"/>
                      </a:endParaRPr>
                    </a:p>
                  </a:txBody>
                  <a:tcPr marL="9525" marR="9525" marT="9525" marB="0" anchor="ctr"/>
                </a:tc>
                <a:tc>
                  <a:txBody>
                    <a:bodyPr/>
                    <a:lstStyle/>
                    <a:p>
                      <a:pPr algn="ctr" fontAlgn="ctr"/>
                      <a:r>
                        <a:rPr lang="es-ES" sz="1600" b="1" u="none" strike="noStrike" dirty="0">
                          <a:effectLst/>
                        </a:rPr>
                        <a:t>454</a:t>
                      </a:r>
                      <a:endParaRPr lang="es-ES" sz="1600" b="1" i="0" u="none" strike="noStrike" dirty="0">
                        <a:effectLst/>
                        <a:latin typeface="Arial"/>
                      </a:endParaRPr>
                    </a:p>
                  </a:txBody>
                  <a:tcPr marL="9525" marR="9525" marT="9525" marB="0" anchor="ctr">
                    <a:solidFill>
                      <a:schemeClr val="accent3">
                        <a:lumMod val="20000"/>
                        <a:lumOff val="80000"/>
                      </a:schemeClr>
                    </a:solidFill>
                  </a:tcPr>
                </a:tc>
              </a:tr>
              <a:tr h="334207">
                <a:tc>
                  <a:txBody>
                    <a:bodyPr/>
                    <a:lstStyle/>
                    <a:p>
                      <a:pPr algn="l" fontAlgn="b"/>
                      <a:r>
                        <a:rPr lang="es-ES" sz="1400" b="1" u="none" strike="noStrike" dirty="0">
                          <a:solidFill>
                            <a:schemeClr val="bg1"/>
                          </a:solidFill>
                          <a:effectLst/>
                        </a:rPr>
                        <a:t>GRUPOS AUTO AYUDA</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ctr"/>
                      <a:r>
                        <a:rPr lang="es-ES" sz="1600" b="1" u="none" strike="noStrike">
                          <a:effectLst/>
                        </a:rPr>
                        <a:t>2</a:t>
                      </a:r>
                      <a:endParaRPr lang="es-ES" sz="1600" b="1" i="0" u="none" strike="noStrike">
                        <a:effectLst/>
                        <a:latin typeface="Arial"/>
                      </a:endParaRPr>
                    </a:p>
                  </a:txBody>
                  <a:tcPr marL="9525" marR="9525" marT="9525" marB="0" anchor="ctr"/>
                </a:tc>
                <a:tc>
                  <a:txBody>
                    <a:bodyPr/>
                    <a:lstStyle/>
                    <a:p>
                      <a:pPr algn="ctr" fontAlgn="ctr"/>
                      <a:r>
                        <a:rPr lang="es-ES" sz="1600" b="1" u="none" strike="noStrike" dirty="0">
                          <a:effectLst/>
                        </a:rPr>
                        <a:t>51</a:t>
                      </a:r>
                      <a:endParaRPr lang="es-ES" sz="1600" b="1" i="0" u="none" strike="noStrike" dirty="0">
                        <a:effectLst/>
                        <a:latin typeface="Arial"/>
                      </a:endParaRPr>
                    </a:p>
                  </a:txBody>
                  <a:tcPr marL="9525" marR="9525" marT="9525" marB="0" anchor="ctr">
                    <a:solidFill>
                      <a:schemeClr val="accent3">
                        <a:lumMod val="20000"/>
                        <a:lumOff val="80000"/>
                      </a:schemeClr>
                    </a:solidFill>
                  </a:tcPr>
                </a:tc>
              </a:tr>
              <a:tr h="334207">
                <a:tc>
                  <a:txBody>
                    <a:bodyPr/>
                    <a:lstStyle/>
                    <a:p>
                      <a:pPr algn="l" fontAlgn="b"/>
                      <a:r>
                        <a:rPr lang="es-ES" sz="1400" b="1" u="none" strike="noStrike" dirty="0">
                          <a:solidFill>
                            <a:schemeClr val="bg1"/>
                          </a:solidFill>
                          <a:effectLst/>
                        </a:rPr>
                        <a:t>TOTAL</a:t>
                      </a:r>
                      <a:endParaRPr lang="es-ES" sz="1400" b="1" i="0" u="none" strike="noStrike" dirty="0">
                        <a:solidFill>
                          <a:schemeClr val="bg1"/>
                        </a:solidFill>
                        <a:effectLst/>
                        <a:latin typeface="Arial"/>
                      </a:endParaRPr>
                    </a:p>
                  </a:txBody>
                  <a:tcPr marL="9525" marR="9525" marT="9525" marB="0" anchor="b">
                    <a:solidFill>
                      <a:srgbClr val="008000"/>
                    </a:solidFill>
                  </a:tcPr>
                </a:tc>
                <a:tc>
                  <a:txBody>
                    <a:bodyPr/>
                    <a:lstStyle/>
                    <a:p>
                      <a:pPr algn="ctr" fontAlgn="ctr"/>
                      <a:r>
                        <a:rPr lang="es-ES" sz="1600" b="1" u="none" strike="noStrike">
                          <a:effectLst/>
                        </a:rPr>
                        <a:t>205</a:t>
                      </a:r>
                      <a:endParaRPr lang="es-ES" sz="1600" b="1" i="0" u="none" strike="noStrike">
                        <a:effectLst/>
                        <a:latin typeface="Arial"/>
                      </a:endParaRPr>
                    </a:p>
                  </a:txBody>
                  <a:tcPr marL="9525" marR="9525" marT="9525" marB="0" anchor="ctr"/>
                </a:tc>
                <a:tc>
                  <a:txBody>
                    <a:bodyPr/>
                    <a:lstStyle/>
                    <a:p>
                      <a:pPr algn="ctr" fontAlgn="ctr"/>
                      <a:r>
                        <a:rPr lang="es-ES" sz="1600" b="1" u="none" strike="noStrike" dirty="0">
                          <a:effectLst/>
                        </a:rPr>
                        <a:t>3.568</a:t>
                      </a:r>
                      <a:endParaRPr lang="es-ES" sz="1600" b="1" i="0" u="none" strike="noStrike" dirty="0">
                        <a:effectLst/>
                        <a:latin typeface="Arial"/>
                      </a:endParaRPr>
                    </a:p>
                  </a:txBody>
                  <a:tcPr marL="9525" marR="9525" marT="9525" marB="0" anchor="ctr">
                    <a:solidFill>
                      <a:schemeClr val="accent3">
                        <a:lumMod val="20000"/>
                        <a:lumOff val="80000"/>
                      </a:schemeClr>
                    </a:solidFill>
                  </a:tcPr>
                </a:tc>
              </a:tr>
            </a:tbl>
          </a:graphicData>
        </a:graphic>
      </p:graphicFrame>
      <p:sp>
        <p:nvSpPr>
          <p:cNvPr id="8" name="7 Rectángulo"/>
          <p:cNvSpPr>
            <a:spLocks noChangeArrowheads="1"/>
          </p:cNvSpPr>
          <p:nvPr/>
        </p:nvSpPr>
        <p:spPr bwMode="auto">
          <a:xfrm>
            <a:off x="825129" y="5589240"/>
            <a:ext cx="29626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Supervisión Regional de Trabajo Social</a:t>
            </a:r>
            <a:endParaRPr lang="es-ES" sz="1100" dirty="0"/>
          </a:p>
        </p:txBody>
      </p:sp>
    </p:spTree>
    <p:extLst>
      <p:ext uri="{BB962C8B-B14F-4D97-AF65-F5344CB8AC3E}">
        <p14:creationId xmlns:p14="http://schemas.microsoft.com/office/powerpoint/2010/main" val="3978351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0" y="0"/>
            <a:ext cx="9197782" cy="692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004026" y="260648"/>
            <a:ext cx="7168374" cy="538609"/>
          </a:xfrm>
          <a:prstGeom prst="rect">
            <a:avLst/>
          </a:prstGeom>
        </p:spPr>
        <p:txBody>
          <a:bodyPr wrap="none">
            <a:spAutoFit/>
          </a:bodyPr>
          <a:lstStyle/>
          <a:p>
            <a:pPr lvl="0" algn="ctr"/>
            <a:r>
              <a:rPr lang="es-ES" sz="2900" b="1" dirty="0" smtClean="0">
                <a:solidFill>
                  <a:srgbClr val="0A5E24"/>
                </a:solidFill>
                <a:latin typeface="Calibri"/>
              </a:rPr>
              <a:t>SUPERVISIÓN REGIONAL DE TRABAJO SOCIAL</a:t>
            </a:r>
            <a:endParaRPr lang="es-ES" sz="2900" dirty="0">
              <a:solidFill>
                <a:prstClr val="black"/>
              </a:solidFill>
            </a:endParaRPr>
          </a:p>
        </p:txBody>
      </p:sp>
      <p:pic>
        <p:nvPicPr>
          <p:cNvPr id="2050" name="Picture 2" descr="C:\Users\Informes\Desktop\FOTOS AUDIENCIA PARCIAL 2016\Entrega del CARMEL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782" y="4437112"/>
            <a:ext cx="3168352" cy="2112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7 Rectángulo"/>
          <p:cNvSpPr>
            <a:spLocks noChangeArrowheads="1"/>
          </p:cNvSpPr>
          <p:nvPr/>
        </p:nvSpPr>
        <p:spPr bwMode="auto">
          <a:xfrm>
            <a:off x="755576" y="4391526"/>
            <a:ext cx="29626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Supervisión Regional de Trabajo Social</a:t>
            </a:r>
            <a:endParaRPr lang="es-ES" sz="1100" dirty="0"/>
          </a:p>
        </p:txBody>
      </p:sp>
      <p:sp>
        <p:nvSpPr>
          <p:cNvPr id="2" name="1 CuadroTexto"/>
          <p:cNvSpPr txBox="1"/>
          <p:nvPr/>
        </p:nvSpPr>
        <p:spPr>
          <a:xfrm>
            <a:off x="1259632" y="799257"/>
            <a:ext cx="6912768" cy="323165"/>
          </a:xfrm>
          <a:prstGeom prst="rect">
            <a:avLst/>
          </a:prstGeom>
          <a:noFill/>
        </p:spPr>
        <p:txBody>
          <a:bodyPr wrap="square" rtlCol="0">
            <a:spAutoFit/>
          </a:bodyPr>
          <a:lstStyle/>
          <a:p>
            <a:r>
              <a:rPr lang="es-ES" sz="1500" b="1" dirty="0" smtClean="0"/>
              <a:t>DATOS DE DISTRIBUCIÓN HISTÓRICA COMPLEMENTO NUTRICIONAL CARMELO</a:t>
            </a:r>
            <a:r>
              <a:rPr lang="es-ES" sz="1500" b="1" dirty="0"/>
              <a:t> </a:t>
            </a:r>
          </a:p>
        </p:txBody>
      </p:sp>
      <p:graphicFrame>
        <p:nvGraphicFramePr>
          <p:cNvPr id="4" name="3 Tabla"/>
          <p:cNvGraphicFramePr>
            <a:graphicFrameLocks noGrp="1"/>
          </p:cNvGraphicFramePr>
          <p:nvPr>
            <p:extLst>
              <p:ext uri="{D42A27DB-BD31-4B8C-83A1-F6EECF244321}">
                <p14:modId xmlns:p14="http://schemas.microsoft.com/office/powerpoint/2010/main" val="1351152038"/>
              </p:ext>
            </p:extLst>
          </p:nvPr>
        </p:nvGraphicFramePr>
        <p:xfrm>
          <a:off x="869900" y="1146830"/>
          <a:ext cx="7302500" cy="3218274"/>
        </p:xfrm>
        <a:graphic>
          <a:graphicData uri="http://schemas.openxmlformats.org/drawingml/2006/table">
            <a:tbl>
              <a:tblPr>
                <a:tableStyleId>{0505E3EF-67EA-436B-97B2-0124C06EBD24}</a:tableStyleId>
              </a:tblPr>
              <a:tblGrid>
                <a:gridCol w="1968500"/>
                <a:gridCol w="762000"/>
                <a:gridCol w="762000"/>
                <a:gridCol w="762000"/>
                <a:gridCol w="762000"/>
                <a:gridCol w="762000"/>
                <a:gridCol w="762000"/>
                <a:gridCol w="762000"/>
              </a:tblGrid>
              <a:tr h="200025">
                <a:tc>
                  <a:txBody>
                    <a:bodyPr/>
                    <a:lstStyle/>
                    <a:p>
                      <a:pPr algn="just" fontAlgn="ctr"/>
                      <a:r>
                        <a:rPr lang="es-ES" sz="1200" b="1" u="none" strike="noStrike" dirty="0">
                          <a:solidFill>
                            <a:schemeClr val="bg1"/>
                          </a:solidFill>
                          <a:effectLst/>
                        </a:rPr>
                        <a:t>CENTROS </a:t>
                      </a:r>
                      <a:endParaRPr lang="es-ES" sz="1200" b="1" i="0" u="none" strike="noStrike" dirty="0">
                        <a:solidFill>
                          <a:schemeClr val="bg1"/>
                        </a:solidFill>
                        <a:effectLst/>
                        <a:latin typeface="Times New Roman"/>
                      </a:endParaRPr>
                    </a:p>
                  </a:txBody>
                  <a:tcPr marL="9525" marR="9525" marT="9525" marB="0" anchor="ctr">
                    <a:solidFill>
                      <a:srgbClr val="008000"/>
                    </a:solidFill>
                  </a:tcPr>
                </a:tc>
                <a:tc>
                  <a:txBody>
                    <a:bodyPr/>
                    <a:lstStyle/>
                    <a:p>
                      <a:pPr algn="just" fontAlgn="ctr"/>
                      <a:r>
                        <a:rPr lang="es-ES" sz="1200" u="none" strike="noStrike">
                          <a:solidFill>
                            <a:schemeClr val="bg1"/>
                          </a:solidFill>
                          <a:effectLst/>
                        </a:rPr>
                        <a:t>ENE.</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just" fontAlgn="ctr"/>
                      <a:r>
                        <a:rPr lang="es-ES" sz="1200" u="none" strike="noStrike">
                          <a:solidFill>
                            <a:schemeClr val="bg1"/>
                          </a:solidFill>
                          <a:effectLst/>
                        </a:rPr>
                        <a:t>FEB.</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just" fontAlgn="ctr"/>
                      <a:r>
                        <a:rPr lang="es-ES" sz="1200" u="none" strike="noStrike">
                          <a:solidFill>
                            <a:schemeClr val="bg1"/>
                          </a:solidFill>
                          <a:effectLst/>
                        </a:rPr>
                        <a:t>MARZ.</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just" fontAlgn="ctr"/>
                      <a:r>
                        <a:rPr lang="es-ES" sz="1200" u="none" strike="noStrike">
                          <a:solidFill>
                            <a:schemeClr val="bg1"/>
                          </a:solidFill>
                          <a:effectLst/>
                        </a:rPr>
                        <a:t>ABR.</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just" fontAlgn="ctr"/>
                      <a:r>
                        <a:rPr lang="es-ES" sz="1200" u="none" strike="noStrike">
                          <a:solidFill>
                            <a:schemeClr val="bg1"/>
                          </a:solidFill>
                          <a:effectLst/>
                        </a:rPr>
                        <a:t>MAY.</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just" fontAlgn="ctr"/>
                      <a:r>
                        <a:rPr lang="es-ES" sz="1200" u="none" strike="noStrike">
                          <a:solidFill>
                            <a:schemeClr val="bg1"/>
                          </a:solidFill>
                          <a:effectLst/>
                        </a:rPr>
                        <a:t>JUN</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just" fontAlgn="ctr"/>
                      <a:r>
                        <a:rPr lang="es-ES" sz="1200" u="none" strike="noStrike" dirty="0">
                          <a:solidFill>
                            <a:schemeClr val="bg1"/>
                          </a:solidFill>
                          <a:effectLst/>
                        </a:rPr>
                        <a:t>TOTAL </a:t>
                      </a:r>
                      <a:endParaRPr lang="es-ES" sz="1200" b="1" i="0" u="none" strike="noStrike" dirty="0">
                        <a:solidFill>
                          <a:schemeClr val="bg1"/>
                        </a:solidFill>
                        <a:effectLst/>
                        <a:latin typeface="Times New Roman"/>
                      </a:endParaRPr>
                    </a:p>
                  </a:txBody>
                  <a:tcPr marL="9525" marR="9525" marT="9525" marB="0" anchor="ctr">
                    <a:solidFill>
                      <a:srgbClr val="008000"/>
                    </a:solidFill>
                  </a:tcPr>
                </a:tc>
              </a:tr>
              <a:tr h="297944">
                <a:tc>
                  <a:txBody>
                    <a:bodyPr/>
                    <a:lstStyle/>
                    <a:p>
                      <a:pPr algn="just" fontAlgn="ctr"/>
                      <a:r>
                        <a:rPr lang="es-ES" sz="1200" b="1" u="none" strike="noStrike">
                          <a:solidFill>
                            <a:schemeClr val="bg1"/>
                          </a:solidFill>
                          <a:effectLst/>
                        </a:rPr>
                        <a:t>CIMFA CENTRAL </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23.620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4.878</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3.600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22.233</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7.466</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3.180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64.977</a:t>
                      </a:r>
                      <a:endParaRPr lang="es-ES" sz="1200" b="0" i="0" u="none" strike="noStrike">
                        <a:solidFill>
                          <a:srgbClr val="000000"/>
                        </a:solidFill>
                        <a:effectLst/>
                        <a:latin typeface="Times New Roman"/>
                      </a:endParaRPr>
                    </a:p>
                  </a:txBody>
                  <a:tcPr marL="9525" marR="9525" marT="9525" marB="0" anchor="ctr"/>
                </a:tc>
              </a:tr>
              <a:tr h="288032">
                <a:tc>
                  <a:txBody>
                    <a:bodyPr/>
                    <a:lstStyle/>
                    <a:p>
                      <a:pPr algn="just" fontAlgn="ctr"/>
                      <a:r>
                        <a:rPr lang="es-ES" sz="1200" b="1" u="none" strike="noStrike">
                          <a:solidFill>
                            <a:schemeClr val="bg1"/>
                          </a:solidFill>
                          <a:effectLst/>
                        </a:rPr>
                        <a:t>CIMFA VILLA GALINDO </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3.472</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3.901</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7.373</a:t>
                      </a:r>
                      <a:endParaRPr lang="es-ES" sz="1200" b="0" i="0" u="none" strike="noStrike">
                        <a:solidFill>
                          <a:srgbClr val="000000"/>
                        </a:solidFill>
                        <a:effectLst/>
                        <a:latin typeface="Times New Roman"/>
                      </a:endParaRPr>
                    </a:p>
                  </a:txBody>
                  <a:tcPr marL="9525" marR="9525" marT="9525" marB="0" anchor="ctr"/>
                </a:tc>
              </a:tr>
              <a:tr h="288032">
                <a:tc>
                  <a:txBody>
                    <a:bodyPr/>
                    <a:lstStyle/>
                    <a:p>
                      <a:pPr algn="just" fontAlgn="ctr"/>
                      <a:r>
                        <a:rPr lang="es-ES" sz="1200" b="1" u="none" strike="noStrike">
                          <a:solidFill>
                            <a:schemeClr val="bg1"/>
                          </a:solidFill>
                          <a:effectLst/>
                        </a:rPr>
                        <a:t>CIMFA DEL SUR</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2.632</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848</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2.547</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246</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6.273</a:t>
                      </a:r>
                      <a:endParaRPr lang="es-ES" sz="1200" b="0" i="0" u="none" strike="noStrike">
                        <a:solidFill>
                          <a:srgbClr val="000000"/>
                        </a:solidFill>
                        <a:effectLst/>
                        <a:latin typeface="Times New Roman"/>
                      </a:endParaRPr>
                    </a:p>
                  </a:txBody>
                  <a:tcPr marL="9525" marR="9525" marT="9525" marB="0" anchor="ctr"/>
                </a:tc>
              </a:tr>
              <a:tr h="288032">
                <a:tc>
                  <a:txBody>
                    <a:bodyPr/>
                    <a:lstStyle/>
                    <a:p>
                      <a:pPr algn="just" fontAlgn="ctr"/>
                      <a:r>
                        <a:rPr lang="es-ES" sz="1200" b="1" u="none" strike="noStrike">
                          <a:solidFill>
                            <a:schemeClr val="bg1"/>
                          </a:solidFill>
                          <a:effectLst/>
                        </a:rPr>
                        <a:t>CIMFA QUILLACOLLO</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9.479</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7.786</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222</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17.487</a:t>
                      </a:r>
                      <a:endParaRPr lang="es-ES" sz="1200" b="0" i="0" u="none" strike="noStrike">
                        <a:solidFill>
                          <a:srgbClr val="000000"/>
                        </a:solidFill>
                        <a:effectLst/>
                        <a:latin typeface="Times New Roman"/>
                      </a:endParaRPr>
                    </a:p>
                  </a:txBody>
                  <a:tcPr marL="9525" marR="9525" marT="9525" marB="0" anchor="ctr"/>
                </a:tc>
              </a:tr>
              <a:tr h="288032">
                <a:tc>
                  <a:txBody>
                    <a:bodyPr/>
                    <a:lstStyle/>
                    <a:p>
                      <a:pPr algn="just" fontAlgn="ctr"/>
                      <a:r>
                        <a:rPr lang="es-ES" sz="1200" b="1" u="none" strike="noStrike">
                          <a:solidFill>
                            <a:schemeClr val="bg1"/>
                          </a:solidFill>
                          <a:effectLst/>
                        </a:rPr>
                        <a:t>CIS COBOCE </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77</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82</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98</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276</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84</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21</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638</a:t>
                      </a:r>
                      <a:endParaRPr lang="es-ES" sz="1200" b="0" i="0" u="none" strike="noStrike">
                        <a:solidFill>
                          <a:srgbClr val="000000"/>
                        </a:solidFill>
                        <a:effectLst/>
                        <a:latin typeface="Times New Roman"/>
                      </a:endParaRPr>
                    </a:p>
                  </a:txBody>
                  <a:tcPr marL="9525" marR="9525" marT="9525" marB="0" anchor="ctr"/>
                </a:tc>
              </a:tr>
              <a:tr h="216024">
                <a:tc>
                  <a:txBody>
                    <a:bodyPr/>
                    <a:lstStyle/>
                    <a:p>
                      <a:pPr algn="just" fontAlgn="ctr"/>
                      <a:r>
                        <a:rPr lang="es-ES" sz="1200" b="1" u="none" strike="noStrike">
                          <a:solidFill>
                            <a:schemeClr val="bg1"/>
                          </a:solidFill>
                          <a:effectLst/>
                        </a:rPr>
                        <a:t>CIS SACABA </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900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1.098</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1.998</a:t>
                      </a:r>
                      <a:endParaRPr lang="es-ES" sz="1200" b="0" i="0" u="none" strike="noStrike">
                        <a:solidFill>
                          <a:srgbClr val="000000"/>
                        </a:solidFill>
                        <a:effectLst/>
                        <a:latin typeface="Times New Roman"/>
                      </a:endParaRPr>
                    </a:p>
                  </a:txBody>
                  <a:tcPr marL="9525" marR="9525" marT="9525" marB="0" anchor="ctr"/>
                </a:tc>
              </a:tr>
              <a:tr h="288032">
                <a:tc>
                  <a:txBody>
                    <a:bodyPr/>
                    <a:lstStyle/>
                    <a:p>
                      <a:pPr algn="just" fontAlgn="ctr"/>
                      <a:r>
                        <a:rPr lang="es-ES" sz="1200" b="1" u="none" strike="noStrike">
                          <a:solidFill>
                            <a:schemeClr val="bg1"/>
                          </a:solidFill>
                          <a:effectLst/>
                        </a:rPr>
                        <a:t>CIS PUNATA </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924</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232</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558</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294</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558</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2.566</a:t>
                      </a:r>
                      <a:endParaRPr lang="es-ES" sz="1200" b="0" i="0" u="none" strike="noStrike">
                        <a:solidFill>
                          <a:srgbClr val="000000"/>
                        </a:solidFill>
                        <a:effectLst/>
                        <a:latin typeface="Times New Roman"/>
                      </a:endParaRPr>
                    </a:p>
                  </a:txBody>
                  <a:tcPr marL="9525" marR="9525" marT="9525" marB="0" anchor="ctr"/>
                </a:tc>
              </a:tr>
              <a:tr h="288032">
                <a:tc>
                  <a:txBody>
                    <a:bodyPr/>
                    <a:lstStyle/>
                    <a:p>
                      <a:pPr algn="just" fontAlgn="ctr"/>
                      <a:r>
                        <a:rPr lang="es-ES" sz="1200" b="1" u="none" strike="noStrike">
                          <a:solidFill>
                            <a:schemeClr val="bg1"/>
                          </a:solidFill>
                          <a:effectLst/>
                        </a:rPr>
                        <a:t>CIS KAMI </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14</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24</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180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75</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70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35</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398</a:t>
                      </a:r>
                      <a:endParaRPr lang="es-ES" sz="1200" b="0" i="0" u="none" strike="noStrike">
                        <a:solidFill>
                          <a:srgbClr val="000000"/>
                        </a:solidFill>
                        <a:effectLst/>
                        <a:latin typeface="Times New Roman"/>
                      </a:endParaRPr>
                    </a:p>
                  </a:txBody>
                  <a:tcPr marL="9525" marR="9525" marT="9525" marB="0" anchor="ctr"/>
                </a:tc>
              </a:tr>
              <a:tr h="288032">
                <a:tc>
                  <a:txBody>
                    <a:bodyPr/>
                    <a:lstStyle/>
                    <a:p>
                      <a:pPr algn="just" fontAlgn="ctr"/>
                      <a:r>
                        <a:rPr lang="es-ES" sz="1200" b="1" u="none" strike="noStrike">
                          <a:solidFill>
                            <a:schemeClr val="bg1"/>
                          </a:solidFill>
                          <a:effectLst/>
                        </a:rPr>
                        <a:t>CIS AIQUILE </a:t>
                      </a:r>
                      <a:endParaRPr lang="es-ES" sz="1200" b="1" i="0" u="none" strike="noStrike">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113</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141</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144</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159</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173</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151</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881</a:t>
                      </a:r>
                      <a:endParaRPr lang="es-ES" sz="1200" b="0" i="0" u="none" strike="noStrike">
                        <a:solidFill>
                          <a:srgbClr val="000000"/>
                        </a:solidFill>
                        <a:effectLst/>
                        <a:latin typeface="Times New Roman"/>
                      </a:endParaRPr>
                    </a:p>
                  </a:txBody>
                  <a:tcPr marL="9525" marR="9525" marT="9525" marB="0" anchor="ctr"/>
                </a:tc>
              </a:tr>
              <a:tr h="288032">
                <a:tc>
                  <a:txBody>
                    <a:bodyPr/>
                    <a:lstStyle/>
                    <a:p>
                      <a:pPr algn="just" fontAlgn="ctr"/>
                      <a:r>
                        <a:rPr lang="es-ES" sz="1200" b="1" u="none" strike="noStrike" dirty="0">
                          <a:solidFill>
                            <a:schemeClr val="bg1"/>
                          </a:solidFill>
                          <a:effectLst/>
                        </a:rPr>
                        <a:t>CIS VILLA TUNARI </a:t>
                      </a:r>
                      <a:endParaRPr lang="es-ES" sz="1200" b="1" i="0" u="none" strike="noStrike" dirty="0">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u="none" strike="noStrike">
                          <a:effectLst/>
                        </a:rPr>
                        <a:t>33</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32</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79</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83</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54</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27</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308</a:t>
                      </a:r>
                      <a:endParaRPr lang="es-ES" sz="1200" b="0" i="0" u="none" strike="noStrike">
                        <a:solidFill>
                          <a:srgbClr val="000000"/>
                        </a:solidFill>
                        <a:effectLst/>
                        <a:latin typeface="Times New Roman"/>
                      </a:endParaRPr>
                    </a:p>
                  </a:txBody>
                  <a:tcPr marL="9525" marR="9525" marT="9525" marB="0" anchor="ctr"/>
                </a:tc>
              </a:tr>
              <a:tr h="200025">
                <a:tc>
                  <a:txBody>
                    <a:bodyPr/>
                    <a:lstStyle/>
                    <a:p>
                      <a:pPr algn="just" fontAlgn="ctr"/>
                      <a:r>
                        <a:rPr lang="es-ES" sz="1200" b="1" u="none" strike="noStrike" dirty="0">
                          <a:solidFill>
                            <a:schemeClr val="bg1"/>
                          </a:solidFill>
                          <a:effectLst/>
                        </a:rPr>
                        <a:t>TOTAL </a:t>
                      </a:r>
                      <a:endParaRPr lang="es-ES" sz="1200" b="1" i="0" u="none" strike="noStrike" dirty="0">
                        <a:solidFill>
                          <a:schemeClr val="bg1"/>
                        </a:solidFill>
                        <a:effectLst/>
                        <a:latin typeface="Times New Roman"/>
                      </a:endParaRPr>
                    </a:p>
                  </a:txBody>
                  <a:tcPr marL="9525" marR="9525" marT="9525" marB="0" anchor="ctr">
                    <a:solidFill>
                      <a:srgbClr val="008000"/>
                    </a:solidFill>
                  </a:tcPr>
                </a:tc>
                <a:tc>
                  <a:txBody>
                    <a:bodyPr/>
                    <a:lstStyle/>
                    <a:p>
                      <a:pPr algn="r" fontAlgn="ctr"/>
                      <a:r>
                        <a:rPr lang="es-ES" sz="1200" b="1" u="none" strike="noStrike" dirty="0">
                          <a:effectLst/>
                        </a:rPr>
                        <a:t>41.264</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6.237</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4.101</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38.716</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8.609</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3.972</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102.899</a:t>
                      </a:r>
                      <a:endParaRPr lang="es-ES" sz="1200" b="1"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777589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rotWithShape="1">
          <a:blip r:embed="rId3">
            <a:extLst>
              <a:ext uri="{28A0092B-C50C-407E-A947-70E740481C1C}">
                <a14:useLocalDpi xmlns:a14="http://schemas.microsoft.com/office/drawing/2010/main" val="0"/>
              </a:ext>
            </a:extLst>
          </a:blip>
          <a:srcRect l="18" t="28947"/>
          <a:stretch/>
        </p:blipFill>
        <p:spPr bwMode="auto">
          <a:xfrm>
            <a:off x="326882" y="1628800"/>
            <a:ext cx="8423396" cy="4104456"/>
          </a:xfrm>
          <a:prstGeom prst="rect">
            <a:avLst/>
          </a:prstGeom>
          <a:noFill/>
          <a:ln>
            <a:noFill/>
          </a:ln>
        </p:spPr>
      </p:pic>
      <p:sp>
        <p:nvSpPr>
          <p:cNvPr id="6" name="5 Rectángulo"/>
          <p:cNvSpPr/>
          <p:nvPr/>
        </p:nvSpPr>
        <p:spPr>
          <a:xfrm>
            <a:off x="1487941" y="260648"/>
            <a:ext cx="6200545" cy="538609"/>
          </a:xfrm>
          <a:prstGeom prst="rect">
            <a:avLst/>
          </a:prstGeom>
        </p:spPr>
        <p:txBody>
          <a:bodyPr wrap="none">
            <a:spAutoFit/>
          </a:bodyPr>
          <a:lstStyle/>
          <a:p>
            <a:pPr lvl="0" algn="ctr"/>
            <a:r>
              <a:rPr lang="es-ES" sz="2900" b="1" dirty="0" smtClean="0">
                <a:solidFill>
                  <a:srgbClr val="008000"/>
                </a:solidFill>
                <a:latin typeface="Calibri"/>
              </a:rPr>
              <a:t>SUPERVISIÓN REGIONAL DE FARMACIA</a:t>
            </a:r>
            <a:endParaRPr lang="es-ES" sz="2900" dirty="0">
              <a:solidFill>
                <a:srgbClr val="008000"/>
              </a:solidFill>
            </a:endParaRPr>
          </a:p>
        </p:txBody>
      </p:sp>
      <p:sp>
        <p:nvSpPr>
          <p:cNvPr id="7" name="7 Rectángulo"/>
          <p:cNvSpPr>
            <a:spLocks noChangeArrowheads="1"/>
          </p:cNvSpPr>
          <p:nvPr/>
        </p:nvSpPr>
        <p:spPr bwMode="auto">
          <a:xfrm>
            <a:off x="326882" y="5759678"/>
            <a:ext cx="2675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Supervisión Regional de Farmacia</a:t>
            </a:r>
            <a:endParaRPr lang="es-ES" sz="1100" dirty="0"/>
          </a:p>
        </p:txBody>
      </p:sp>
      <p:sp>
        <p:nvSpPr>
          <p:cNvPr id="8" name="7 CuadroTexto"/>
          <p:cNvSpPr txBox="1"/>
          <p:nvPr/>
        </p:nvSpPr>
        <p:spPr>
          <a:xfrm>
            <a:off x="1259632" y="1122422"/>
            <a:ext cx="6912768" cy="323165"/>
          </a:xfrm>
          <a:prstGeom prst="rect">
            <a:avLst/>
          </a:prstGeom>
          <a:noFill/>
        </p:spPr>
        <p:txBody>
          <a:bodyPr wrap="square" rtlCol="0">
            <a:spAutoFit/>
          </a:bodyPr>
          <a:lstStyle/>
          <a:p>
            <a:pPr algn="ctr"/>
            <a:r>
              <a:rPr lang="es-ES" sz="1500" b="1" dirty="0" smtClean="0"/>
              <a:t>NÚMERO DE RECETAS DESPACHADAS ENERO A JULIO 2016  </a:t>
            </a:r>
            <a:endParaRPr lang="es-ES" sz="1500" b="1" dirty="0"/>
          </a:p>
        </p:txBody>
      </p:sp>
    </p:spTree>
    <p:extLst>
      <p:ext uri="{BB962C8B-B14F-4D97-AF65-F5344CB8AC3E}">
        <p14:creationId xmlns:p14="http://schemas.microsoft.com/office/powerpoint/2010/main" val="3466421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676572214"/>
              </p:ext>
            </p:extLst>
          </p:nvPr>
        </p:nvGraphicFramePr>
        <p:xfrm>
          <a:off x="323528" y="692696"/>
          <a:ext cx="7848872" cy="5254600"/>
        </p:xfrm>
        <a:graphic>
          <a:graphicData uri="http://schemas.openxmlformats.org/drawingml/2006/table">
            <a:tbl>
              <a:tblPr firstRow="1" bandRow="1">
                <a:tableStyleId>{5C22544A-7EE6-4342-B048-85BDC9FD1C3A}</a:tableStyleId>
              </a:tblPr>
              <a:tblGrid>
                <a:gridCol w="2743296"/>
                <a:gridCol w="2895699"/>
                <a:gridCol w="2209877"/>
              </a:tblGrid>
              <a:tr h="288034">
                <a:tc>
                  <a:txBody>
                    <a:bodyPr/>
                    <a:lstStyle/>
                    <a:p>
                      <a:pPr>
                        <a:lnSpc>
                          <a:spcPct val="115000"/>
                        </a:lnSpc>
                        <a:spcAft>
                          <a:spcPts val="0"/>
                        </a:spcAft>
                      </a:pPr>
                      <a:r>
                        <a:rPr lang="es-ES_tradnl" sz="1250" dirty="0">
                          <a:effectLst/>
                        </a:rPr>
                        <a:t>OPERACIÓN</a:t>
                      </a:r>
                      <a:endParaRPr lang="es-ES" sz="1250" dirty="0">
                        <a:effectLst/>
                        <a:latin typeface="Times New Roman"/>
                        <a:ea typeface="Times New Roman"/>
                        <a:cs typeface="Times New Roman"/>
                      </a:endParaRPr>
                    </a:p>
                  </a:txBody>
                  <a:tcPr marL="16324" marR="16324" marT="8162" marB="8162">
                    <a:solidFill>
                      <a:srgbClr val="008000"/>
                    </a:solidFill>
                  </a:tcPr>
                </a:tc>
                <a:tc>
                  <a:txBody>
                    <a:bodyPr/>
                    <a:lstStyle/>
                    <a:p>
                      <a:pPr>
                        <a:lnSpc>
                          <a:spcPct val="115000"/>
                        </a:lnSpc>
                        <a:spcAft>
                          <a:spcPts val="0"/>
                        </a:spcAft>
                      </a:pPr>
                      <a:r>
                        <a:rPr lang="es-ES_tradnl" sz="1250" dirty="0">
                          <a:effectLst/>
                        </a:rPr>
                        <a:t>                    ESTRUCTURA</a:t>
                      </a:r>
                      <a:endParaRPr lang="es-ES" sz="1250" dirty="0">
                        <a:effectLst/>
                        <a:latin typeface="Times New Roman"/>
                        <a:ea typeface="Times New Roman"/>
                        <a:cs typeface="Times New Roman"/>
                      </a:endParaRPr>
                    </a:p>
                  </a:txBody>
                  <a:tcPr marL="16324" marR="16324" marT="8162" marB="8162">
                    <a:solidFill>
                      <a:srgbClr val="008000"/>
                    </a:solidFill>
                  </a:tcPr>
                </a:tc>
                <a:tc>
                  <a:txBody>
                    <a:bodyPr/>
                    <a:lstStyle/>
                    <a:p>
                      <a:pPr>
                        <a:lnSpc>
                          <a:spcPct val="115000"/>
                        </a:lnSpc>
                        <a:spcAft>
                          <a:spcPts val="0"/>
                        </a:spcAft>
                      </a:pPr>
                      <a:r>
                        <a:rPr lang="es-ES_tradnl" sz="1250" dirty="0">
                          <a:effectLst/>
                        </a:rPr>
                        <a:t>               INDICADOR </a:t>
                      </a:r>
                      <a:endParaRPr lang="es-ES" sz="1250" dirty="0">
                        <a:effectLst/>
                        <a:latin typeface="Times New Roman"/>
                        <a:ea typeface="Times New Roman"/>
                        <a:cs typeface="Times New Roman"/>
                      </a:endParaRPr>
                    </a:p>
                  </a:txBody>
                  <a:tcPr marL="3887" marR="3887" marT="3887" marB="0">
                    <a:solidFill>
                      <a:srgbClr val="008000"/>
                    </a:solidFill>
                  </a:tcPr>
                </a:tc>
              </a:tr>
              <a:tr h="576064">
                <a:tc>
                  <a:txBody>
                    <a:bodyPr/>
                    <a:lstStyle/>
                    <a:p>
                      <a:pPr>
                        <a:lnSpc>
                          <a:spcPct val="115000"/>
                        </a:lnSpc>
                        <a:spcAft>
                          <a:spcPts val="0"/>
                        </a:spcAft>
                      </a:pPr>
                      <a:r>
                        <a:rPr lang="es-ES" sz="1250" dirty="0">
                          <a:effectLst/>
                        </a:rPr>
                        <a:t>RED DE LABORATORIOS REGIONAL COCHABAMBA</a:t>
                      </a:r>
                      <a:endParaRPr lang="es-ES" sz="1250" dirty="0">
                        <a:effectLst/>
                        <a:latin typeface="Times New Roman"/>
                        <a:ea typeface="Times New Roman"/>
                        <a:cs typeface="Times New Roman"/>
                      </a:endParaRPr>
                    </a:p>
                  </a:txBody>
                  <a:tcPr marL="16324" marR="16324" marT="8162" marB="8162">
                    <a:solidFill>
                      <a:schemeClr val="accent3">
                        <a:lumMod val="20000"/>
                        <a:lumOff val="80000"/>
                      </a:schemeClr>
                    </a:solidFill>
                  </a:tcPr>
                </a:tc>
                <a:tc>
                  <a:txBody>
                    <a:bodyPr/>
                    <a:lstStyle/>
                    <a:p>
                      <a:pPr>
                        <a:lnSpc>
                          <a:spcPct val="115000"/>
                        </a:lnSpc>
                        <a:spcAft>
                          <a:spcPts val="0"/>
                        </a:spcAft>
                      </a:pPr>
                      <a:r>
                        <a:rPr lang="es-BO" sz="1250" dirty="0">
                          <a:effectLst/>
                        </a:rPr>
                        <a:t> </a:t>
                      </a:r>
                      <a:r>
                        <a:rPr lang="es-BO" sz="1250" dirty="0" smtClean="0">
                          <a:effectLst/>
                        </a:rPr>
                        <a:t>1 </a:t>
                      </a:r>
                      <a:r>
                        <a:rPr lang="es-BO" sz="1250" dirty="0">
                          <a:effectLst/>
                        </a:rPr>
                        <a:t>LABORATORIO TERCER NIVEL (HOS. O. Nº2)</a:t>
                      </a:r>
                      <a:endParaRPr lang="es-ES" sz="1250" dirty="0">
                        <a:effectLst/>
                      </a:endParaRPr>
                    </a:p>
                    <a:p>
                      <a:pPr>
                        <a:lnSpc>
                          <a:spcPct val="115000"/>
                        </a:lnSpc>
                        <a:spcAft>
                          <a:spcPts val="0"/>
                        </a:spcAft>
                      </a:pPr>
                      <a:r>
                        <a:rPr lang="es-BO" sz="1250" dirty="0">
                          <a:effectLst/>
                        </a:rPr>
                        <a:t> </a:t>
                      </a:r>
                      <a:r>
                        <a:rPr lang="es-BO" sz="1250" dirty="0" smtClean="0">
                          <a:effectLst/>
                        </a:rPr>
                        <a:t>1 </a:t>
                      </a:r>
                      <a:r>
                        <a:rPr lang="es-BO" sz="1250" dirty="0">
                          <a:effectLst/>
                        </a:rPr>
                        <a:t>PAISE</a:t>
                      </a:r>
                      <a:r>
                        <a:rPr lang="es-ES" sz="1250" dirty="0">
                          <a:effectLst/>
                        </a:rPr>
                        <a:t>     </a:t>
                      </a:r>
                      <a:r>
                        <a:rPr lang="es-BO" sz="1250" dirty="0">
                          <a:effectLst/>
                        </a:rPr>
                        <a:t>4 CIMFAS</a:t>
                      </a:r>
                      <a:r>
                        <a:rPr lang="es-ES" sz="1250" dirty="0">
                          <a:effectLst/>
                        </a:rPr>
                        <a:t>        </a:t>
                      </a:r>
                      <a:r>
                        <a:rPr lang="es-BO" sz="1250" dirty="0">
                          <a:effectLst/>
                        </a:rPr>
                        <a:t>3 CIS</a:t>
                      </a:r>
                      <a:endParaRPr lang="es-ES" sz="1250" dirty="0">
                        <a:effectLst/>
                        <a:latin typeface="Times New Roman"/>
                        <a:ea typeface="Times New Roman"/>
                        <a:cs typeface="Times New Roman"/>
                      </a:endParaRPr>
                    </a:p>
                  </a:txBody>
                  <a:tcPr marL="16324" marR="16324" marT="8162" marB="8162">
                    <a:solidFill>
                      <a:schemeClr val="accent3">
                        <a:lumMod val="40000"/>
                        <a:lumOff val="60000"/>
                      </a:schemeClr>
                    </a:solidFill>
                  </a:tcPr>
                </a:tc>
                <a:tc>
                  <a:txBody>
                    <a:bodyPr/>
                    <a:lstStyle/>
                    <a:p>
                      <a:pPr>
                        <a:lnSpc>
                          <a:spcPct val="115000"/>
                        </a:lnSpc>
                        <a:spcAft>
                          <a:spcPts val="0"/>
                        </a:spcAft>
                      </a:pPr>
                      <a:r>
                        <a:rPr lang="es-BO" sz="1250" dirty="0">
                          <a:effectLst/>
                        </a:rPr>
                        <a:t> DE ACUERDO AL NUEVO SISTEMA INTEGRAL DE SALUD Y LA  REESTRUCTURACION</a:t>
                      </a:r>
                      <a:endParaRPr lang="es-ES" sz="1250" dirty="0">
                        <a:effectLst/>
                        <a:latin typeface="Times New Roman"/>
                        <a:ea typeface="Times New Roman"/>
                        <a:cs typeface="Times New Roman"/>
                      </a:endParaRPr>
                    </a:p>
                  </a:txBody>
                  <a:tcPr marL="3887" marR="3887" marT="3887" marB="0">
                    <a:solidFill>
                      <a:schemeClr val="accent3">
                        <a:lumMod val="60000"/>
                        <a:lumOff val="40000"/>
                      </a:schemeClr>
                    </a:solidFill>
                  </a:tcPr>
                </a:tc>
              </a:tr>
              <a:tr h="576064">
                <a:tc>
                  <a:txBody>
                    <a:bodyPr/>
                    <a:lstStyle/>
                    <a:p>
                      <a:pPr>
                        <a:lnSpc>
                          <a:spcPct val="115000"/>
                        </a:lnSpc>
                        <a:spcAft>
                          <a:spcPts val="0"/>
                        </a:spcAft>
                      </a:pPr>
                      <a:r>
                        <a:rPr lang="es-ES_tradnl" sz="1250" dirty="0">
                          <a:effectLst/>
                        </a:rPr>
                        <a:t>TOTAL DE ANALISIS REALIZADOS PRIMER SEMESTRE 2016</a:t>
                      </a:r>
                      <a:endParaRPr lang="es-ES" sz="1250" dirty="0">
                        <a:effectLst/>
                        <a:latin typeface="Times New Roman"/>
                        <a:ea typeface="Times New Roman"/>
                        <a:cs typeface="Times New Roman"/>
                      </a:endParaRPr>
                    </a:p>
                  </a:txBody>
                  <a:tcPr marL="16324" marR="16324" marT="8162" marB="8162">
                    <a:solidFill>
                      <a:schemeClr val="accent3">
                        <a:lumMod val="20000"/>
                        <a:lumOff val="80000"/>
                      </a:schemeClr>
                    </a:solidFill>
                  </a:tcPr>
                </a:tc>
                <a:tc>
                  <a:txBody>
                    <a:bodyPr/>
                    <a:lstStyle/>
                    <a:p>
                      <a:pPr>
                        <a:lnSpc>
                          <a:spcPct val="115000"/>
                        </a:lnSpc>
                        <a:spcAft>
                          <a:spcPts val="0"/>
                        </a:spcAft>
                      </a:pPr>
                      <a:r>
                        <a:rPr lang="es-ES" sz="1250" dirty="0">
                          <a:effectLst/>
                        </a:rPr>
                        <a:t> </a:t>
                      </a:r>
                      <a:r>
                        <a:rPr lang="es-ES" sz="1250" dirty="0" smtClean="0">
                          <a:effectLst/>
                        </a:rPr>
                        <a:t>PRIMER </a:t>
                      </a:r>
                      <a:r>
                        <a:rPr lang="es-ES" sz="1250" dirty="0">
                          <a:effectLst/>
                        </a:rPr>
                        <a:t>NIVEL =  375.600  ANALISIS        </a:t>
                      </a:r>
                    </a:p>
                    <a:p>
                      <a:pPr>
                        <a:lnSpc>
                          <a:spcPct val="115000"/>
                        </a:lnSpc>
                        <a:spcAft>
                          <a:spcPts val="0"/>
                        </a:spcAft>
                      </a:pPr>
                      <a:r>
                        <a:rPr lang="es-ES_tradnl" sz="1250" dirty="0">
                          <a:effectLst/>
                        </a:rPr>
                        <a:t>TERCER NIVEL = 428.119  ANALISIS</a:t>
                      </a:r>
                      <a:endParaRPr lang="es-ES" sz="1250" dirty="0">
                        <a:effectLst/>
                      </a:endParaRPr>
                    </a:p>
                    <a:p>
                      <a:pPr>
                        <a:lnSpc>
                          <a:spcPct val="115000"/>
                        </a:lnSpc>
                        <a:spcAft>
                          <a:spcPts val="0"/>
                        </a:spcAft>
                      </a:pPr>
                      <a:r>
                        <a:rPr lang="es-ES_tradnl" sz="1250" dirty="0">
                          <a:effectLst/>
                        </a:rPr>
                        <a:t>TOTAL = 803.719 ANALISIS</a:t>
                      </a:r>
                      <a:endParaRPr lang="es-ES" sz="1250" dirty="0">
                        <a:effectLst/>
                        <a:latin typeface="Times New Roman"/>
                        <a:ea typeface="Times New Roman"/>
                        <a:cs typeface="Times New Roman"/>
                      </a:endParaRPr>
                    </a:p>
                  </a:txBody>
                  <a:tcPr marL="16324" marR="16324" marT="8162" marB="8162">
                    <a:solidFill>
                      <a:schemeClr val="accent3">
                        <a:lumMod val="40000"/>
                        <a:lumOff val="60000"/>
                      </a:schemeClr>
                    </a:solidFill>
                  </a:tcPr>
                </a:tc>
                <a:tc>
                  <a:txBody>
                    <a:bodyPr/>
                    <a:lstStyle/>
                    <a:p>
                      <a:pPr>
                        <a:lnSpc>
                          <a:spcPct val="115000"/>
                        </a:lnSpc>
                        <a:spcAft>
                          <a:spcPts val="0"/>
                        </a:spcAft>
                      </a:pPr>
                      <a:r>
                        <a:rPr lang="es-ES" sz="1250" dirty="0">
                          <a:effectLst/>
                        </a:rPr>
                        <a:t> </a:t>
                      </a:r>
                      <a:endParaRPr lang="es-ES" sz="1250" dirty="0">
                        <a:effectLst/>
                        <a:latin typeface="Times New Roman"/>
                        <a:ea typeface="Times New Roman"/>
                        <a:cs typeface="Times New Roman"/>
                      </a:endParaRPr>
                    </a:p>
                  </a:txBody>
                  <a:tcPr marL="3887" marR="3887" marT="3887" marB="0">
                    <a:solidFill>
                      <a:schemeClr val="accent3">
                        <a:lumMod val="60000"/>
                        <a:lumOff val="40000"/>
                      </a:schemeClr>
                    </a:solidFill>
                  </a:tcPr>
                </a:tc>
              </a:tr>
              <a:tr h="631367">
                <a:tc>
                  <a:txBody>
                    <a:bodyPr/>
                    <a:lstStyle/>
                    <a:p>
                      <a:pPr>
                        <a:lnSpc>
                          <a:spcPct val="115000"/>
                        </a:lnSpc>
                        <a:spcAft>
                          <a:spcPts val="0"/>
                        </a:spcAft>
                      </a:pPr>
                      <a:r>
                        <a:rPr lang="es-ES_tradnl" sz="1250" dirty="0">
                          <a:effectLst/>
                        </a:rPr>
                        <a:t>TOTAL DE PACIENTES ATENDIDOS PRIMER SEMESTRE GESTION 2016</a:t>
                      </a:r>
                      <a:endParaRPr lang="es-ES" sz="1250" dirty="0">
                        <a:effectLst/>
                        <a:latin typeface="Times New Roman"/>
                        <a:ea typeface="Times New Roman"/>
                        <a:cs typeface="Times New Roman"/>
                      </a:endParaRPr>
                    </a:p>
                  </a:txBody>
                  <a:tcPr marL="16324" marR="16324" marT="8162" marB="8162">
                    <a:solidFill>
                      <a:schemeClr val="accent3">
                        <a:lumMod val="20000"/>
                        <a:lumOff val="80000"/>
                      </a:schemeClr>
                    </a:solidFill>
                  </a:tcPr>
                </a:tc>
                <a:tc>
                  <a:txBody>
                    <a:bodyPr/>
                    <a:lstStyle/>
                    <a:p>
                      <a:pPr>
                        <a:lnSpc>
                          <a:spcPct val="115000"/>
                        </a:lnSpc>
                        <a:spcAft>
                          <a:spcPts val="0"/>
                        </a:spcAft>
                      </a:pPr>
                      <a:r>
                        <a:rPr lang="es-ES" sz="1250" dirty="0">
                          <a:effectLst/>
                        </a:rPr>
                        <a:t> </a:t>
                      </a:r>
                      <a:r>
                        <a:rPr lang="es-ES" sz="1250" dirty="0" smtClean="0">
                          <a:effectLst/>
                        </a:rPr>
                        <a:t>PRIMER </a:t>
                      </a:r>
                      <a:r>
                        <a:rPr lang="es-ES" sz="1250" dirty="0">
                          <a:effectLst/>
                        </a:rPr>
                        <a:t>NIVEL = 38,085 PACIENTES            </a:t>
                      </a:r>
                    </a:p>
                    <a:p>
                      <a:pPr>
                        <a:lnSpc>
                          <a:spcPct val="115000"/>
                        </a:lnSpc>
                        <a:spcAft>
                          <a:spcPts val="0"/>
                        </a:spcAft>
                      </a:pPr>
                      <a:r>
                        <a:rPr lang="es-ES_tradnl" sz="1250" dirty="0">
                          <a:effectLst/>
                        </a:rPr>
                        <a:t>TERCER NIVEL = 78,880 PACIENTES</a:t>
                      </a:r>
                      <a:endParaRPr lang="es-ES" sz="1250" dirty="0">
                        <a:effectLst/>
                      </a:endParaRPr>
                    </a:p>
                    <a:p>
                      <a:pPr>
                        <a:lnSpc>
                          <a:spcPct val="115000"/>
                        </a:lnSpc>
                        <a:spcAft>
                          <a:spcPts val="0"/>
                        </a:spcAft>
                      </a:pPr>
                      <a:r>
                        <a:rPr lang="es-ES_tradnl" sz="1250" dirty="0">
                          <a:effectLst/>
                        </a:rPr>
                        <a:t>TOTAL PACIENTES ATENDIDOS = 116,965</a:t>
                      </a:r>
                      <a:endParaRPr lang="es-ES" sz="1250" dirty="0">
                        <a:effectLst/>
                        <a:latin typeface="Times New Roman"/>
                        <a:ea typeface="Times New Roman"/>
                        <a:cs typeface="Times New Roman"/>
                      </a:endParaRPr>
                    </a:p>
                  </a:txBody>
                  <a:tcPr marL="16324" marR="16324" marT="8162" marB="8162">
                    <a:solidFill>
                      <a:schemeClr val="accent3">
                        <a:lumMod val="40000"/>
                        <a:lumOff val="60000"/>
                      </a:schemeClr>
                    </a:solidFill>
                  </a:tcPr>
                </a:tc>
                <a:tc>
                  <a:txBody>
                    <a:bodyPr/>
                    <a:lstStyle/>
                    <a:p>
                      <a:pPr>
                        <a:lnSpc>
                          <a:spcPct val="115000"/>
                        </a:lnSpc>
                        <a:spcAft>
                          <a:spcPts val="0"/>
                        </a:spcAft>
                      </a:pPr>
                      <a:r>
                        <a:rPr lang="es-ES" sz="1250" dirty="0">
                          <a:effectLst/>
                        </a:rPr>
                        <a:t> </a:t>
                      </a:r>
                      <a:endParaRPr lang="es-ES" sz="1250" dirty="0">
                        <a:effectLst/>
                        <a:latin typeface="Times New Roman"/>
                        <a:ea typeface="Times New Roman"/>
                        <a:cs typeface="Times New Roman"/>
                      </a:endParaRPr>
                    </a:p>
                  </a:txBody>
                  <a:tcPr marL="3887" marR="3887" marT="3887" marB="0">
                    <a:solidFill>
                      <a:schemeClr val="accent3">
                        <a:lumMod val="60000"/>
                        <a:lumOff val="40000"/>
                      </a:schemeClr>
                    </a:solidFill>
                  </a:tcPr>
                </a:tc>
              </a:tr>
              <a:tr h="376745">
                <a:tc>
                  <a:txBody>
                    <a:bodyPr/>
                    <a:lstStyle/>
                    <a:p>
                      <a:pPr>
                        <a:lnSpc>
                          <a:spcPct val="115000"/>
                        </a:lnSpc>
                        <a:spcAft>
                          <a:spcPts val="0"/>
                        </a:spcAft>
                      </a:pPr>
                      <a:r>
                        <a:rPr lang="es-ES_tradnl" sz="1250" dirty="0">
                          <a:effectLst/>
                        </a:rPr>
                        <a:t>PROMEDIO RENDIMIENTO PERSONAL DE  LABORATORIOS</a:t>
                      </a:r>
                      <a:endParaRPr lang="es-ES" sz="1250" dirty="0">
                        <a:effectLst/>
                        <a:latin typeface="Times New Roman"/>
                        <a:ea typeface="Times New Roman"/>
                        <a:cs typeface="Times New Roman"/>
                      </a:endParaRPr>
                    </a:p>
                  </a:txBody>
                  <a:tcPr marL="16324" marR="16324" marT="8162" marB="8162">
                    <a:solidFill>
                      <a:schemeClr val="accent3">
                        <a:lumMod val="20000"/>
                        <a:lumOff val="80000"/>
                      </a:schemeClr>
                    </a:solidFill>
                  </a:tcPr>
                </a:tc>
                <a:tc>
                  <a:txBody>
                    <a:bodyPr/>
                    <a:lstStyle/>
                    <a:p>
                      <a:pPr>
                        <a:lnSpc>
                          <a:spcPct val="115000"/>
                        </a:lnSpc>
                        <a:spcAft>
                          <a:spcPts val="0"/>
                        </a:spcAft>
                      </a:pPr>
                      <a:r>
                        <a:rPr lang="es-BO" sz="1250" dirty="0">
                          <a:effectLst/>
                        </a:rPr>
                        <a:t> </a:t>
                      </a:r>
                      <a:r>
                        <a:rPr lang="es-ES_tradnl" sz="1250" dirty="0" smtClean="0">
                          <a:effectLst/>
                        </a:rPr>
                        <a:t>100 </a:t>
                      </a:r>
                      <a:r>
                        <a:rPr lang="es-ES_tradnl" sz="1250" dirty="0">
                          <a:effectLst/>
                        </a:rPr>
                        <a:t>%</a:t>
                      </a:r>
                      <a:endParaRPr lang="es-ES" sz="1250" dirty="0">
                        <a:effectLst/>
                        <a:latin typeface="Times New Roman"/>
                        <a:ea typeface="Times New Roman"/>
                        <a:cs typeface="Times New Roman"/>
                      </a:endParaRPr>
                    </a:p>
                  </a:txBody>
                  <a:tcPr marL="16324" marR="16324" marT="8162" marB="8162">
                    <a:solidFill>
                      <a:schemeClr val="accent3">
                        <a:lumMod val="40000"/>
                        <a:lumOff val="60000"/>
                      </a:schemeClr>
                    </a:solidFill>
                  </a:tcPr>
                </a:tc>
                <a:tc>
                  <a:txBody>
                    <a:bodyPr/>
                    <a:lstStyle/>
                    <a:p>
                      <a:pPr>
                        <a:lnSpc>
                          <a:spcPct val="115000"/>
                        </a:lnSpc>
                        <a:spcAft>
                          <a:spcPts val="0"/>
                        </a:spcAft>
                      </a:pPr>
                      <a:r>
                        <a:rPr lang="es-ES_tradnl" sz="1250" dirty="0">
                          <a:effectLst/>
                        </a:rPr>
                        <a:t> </a:t>
                      </a:r>
                      <a:r>
                        <a:rPr lang="es-ES_tradnl" sz="1250" dirty="0" smtClean="0">
                          <a:effectLst/>
                        </a:rPr>
                        <a:t>90</a:t>
                      </a:r>
                      <a:r>
                        <a:rPr lang="es-ES_tradnl" sz="1250" dirty="0">
                          <a:effectLst/>
                        </a:rPr>
                        <a:t>%</a:t>
                      </a:r>
                      <a:endParaRPr lang="es-ES" sz="1250" dirty="0">
                        <a:effectLst/>
                        <a:latin typeface="Times New Roman"/>
                        <a:ea typeface="Times New Roman"/>
                        <a:cs typeface="Times New Roman"/>
                      </a:endParaRPr>
                    </a:p>
                  </a:txBody>
                  <a:tcPr marL="3887" marR="3887" marT="3887" marB="0">
                    <a:solidFill>
                      <a:schemeClr val="accent3">
                        <a:lumMod val="60000"/>
                        <a:lumOff val="40000"/>
                      </a:schemeClr>
                    </a:solidFill>
                  </a:tcPr>
                </a:tc>
              </a:tr>
              <a:tr h="288032">
                <a:tc>
                  <a:txBody>
                    <a:bodyPr/>
                    <a:lstStyle/>
                    <a:p>
                      <a:pPr>
                        <a:lnSpc>
                          <a:spcPct val="115000"/>
                        </a:lnSpc>
                        <a:spcAft>
                          <a:spcPts val="0"/>
                        </a:spcAft>
                      </a:pPr>
                      <a:r>
                        <a:rPr lang="es-ES_tradnl" sz="1250" dirty="0">
                          <a:effectLst/>
                        </a:rPr>
                        <a:t>TIEMPO PROMEDIO EMPLEADO POR  ANALISIS</a:t>
                      </a:r>
                      <a:endParaRPr lang="es-ES" sz="1250" dirty="0">
                        <a:effectLst/>
                        <a:latin typeface="Times New Roman"/>
                        <a:ea typeface="Times New Roman"/>
                        <a:cs typeface="Times New Roman"/>
                      </a:endParaRPr>
                    </a:p>
                  </a:txBody>
                  <a:tcPr marL="16324" marR="16324" marT="8162" marB="8162">
                    <a:solidFill>
                      <a:schemeClr val="accent3">
                        <a:lumMod val="20000"/>
                        <a:lumOff val="80000"/>
                      </a:schemeClr>
                    </a:solidFill>
                  </a:tcPr>
                </a:tc>
                <a:tc>
                  <a:txBody>
                    <a:bodyPr/>
                    <a:lstStyle/>
                    <a:p>
                      <a:pPr>
                        <a:lnSpc>
                          <a:spcPct val="115000"/>
                        </a:lnSpc>
                        <a:spcAft>
                          <a:spcPts val="0"/>
                        </a:spcAft>
                      </a:pPr>
                      <a:r>
                        <a:rPr lang="es-ES_tradnl" sz="1250" dirty="0">
                          <a:effectLst/>
                        </a:rPr>
                        <a:t> </a:t>
                      </a:r>
                      <a:r>
                        <a:rPr lang="es-ES_tradnl" sz="1250" dirty="0" smtClean="0">
                          <a:effectLst/>
                        </a:rPr>
                        <a:t>2,7 </a:t>
                      </a:r>
                      <a:r>
                        <a:rPr lang="es-ES_tradnl" sz="1250" dirty="0">
                          <a:effectLst/>
                        </a:rPr>
                        <a:t>MINUTOS POR ANALISIS</a:t>
                      </a:r>
                      <a:endParaRPr lang="es-ES" sz="1250" dirty="0">
                        <a:effectLst/>
                        <a:latin typeface="Times New Roman"/>
                        <a:ea typeface="Times New Roman"/>
                        <a:cs typeface="Times New Roman"/>
                      </a:endParaRPr>
                    </a:p>
                  </a:txBody>
                  <a:tcPr marL="16324" marR="16324" marT="8162" marB="8162">
                    <a:solidFill>
                      <a:schemeClr val="accent3">
                        <a:lumMod val="40000"/>
                        <a:lumOff val="60000"/>
                      </a:schemeClr>
                    </a:solidFill>
                  </a:tcPr>
                </a:tc>
                <a:tc>
                  <a:txBody>
                    <a:bodyPr/>
                    <a:lstStyle/>
                    <a:p>
                      <a:pPr>
                        <a:lnSpc>
                          <a:spcPct val="115000"/>
                        </a:lnSpc>
                        <a:spcAft>
                          <a:spcPts val="0"/>
                        </a:spcAft>
                      </a:pPr>
                      <a:r>
                        <a:rPr lang="es-ES_tradnl" sz="1250" dirty="0">
                          <a:effectLst/>
                        </a:rPr>
                        <a:t> </a:t>
                      </a:r>
                      <a:r>
                        <a:rPr lang="es-ES_tradnl" sz="1250" dirty="0" smtClean="0">
                          <a:effectLst/>
                        </a:rPr>
                        <a:t>5 </a:t>
                      </a:r>
                      <a:r>
                        <a:rPr lang="es-ES_tradnl" sz="1250" dirty="0">
                          <a:effectLst/>
                        </a:rPr>
                        <a:t>MINUTOS SEGÚN LA OMS</a:t>
                      </a:r>
                      <a:endParaRPr lang="es-ES" sz="1250" dirty="0">
                        <a:effectLst/>
                        <a:latin typeface="Times New Roman"/>
                        <a:ea typeface="Times New Roman"/>
                        <a:cs typeface="Times New Roman"/>
                      </a:endParaRPr>
                    </a:p>
                  </a:txBody>
                  <a:tcPr marL="3887" marR="3887" marT="3887" marB="0">
                    <a:solidFill>
                      <a:schemeClr val="accent3">
                        <a:lumMod val="60000"/>
                        <a:lumOff val="40000"/>
                      </a:schemeClr>
                    </a:solidFill>
                  </a:tcPr>
                </a:tc>
              </a:tr>
              <a:tr h="360040">
                <a:tc>
                  <a:txBody>
                    <a:bodyPr/>
                    <a:lstStyle/>
                    <a:p>
                      <a:pPr>
                        <a:lnSpc>
                          <a:spcPct val="115000"/>
                        </a:lnSpc>
                        <a:spcAft>
                          <a:spcPts val="0"/>
                        </a:spcAft>
                      </a:pPr>
                      <a:r>
                        <a:rPr lang="es-ES_tradnl" sz="1250" dirty="0">
                          <a:effectLst/>
                        </a:rPr>
                        <a:t>% DE ABASTECIMIENTO DE REACTIVOS EN LOS LABORATORIOS DE LA REGIONAL</a:t>
                      </a:r>
                      <a:endParaRPr lang="es-ES" sz="1250" dirty="0">
                        <a:effectLst/>
                        <a:latin typeface="Times New Roman"/>
                        <a:ea typeface="Times New Roman"/>
                        <a:cs typeface="Times New Roman"/>
                      </a:endParaRPr>
                    </a:p>
                  </a:txBody>
                  <a:tcPr marL="16324" marR="16324" marT="8162" marB="8162">
                    <a:solidFill>
                      <a:schemeClr val="accent3">
                        <a:lumMod val="20000"/>
                        <a:lumOff val="80000"/>
                      </a:schemeClr>
                    </a:solidFill>
                  </a:tcPr>
                </a:tc>
                <a:tc>
                  <a:txBody>
                    <a:bodyPr/>
                    <a:lstStyle/>
                    <a:p>
                      <a:pPr>
                        <a:lnSpc>
                          <a:spcPct val="115000"/>
                        </a:lnSpc>
                        <a:spcAft>
                          <a:spcPts val="0"/>
                        </a:spcAft>
                      </a:pPr>
                      <a:r>
                        <a:rPr lang="es-ES" sz="1250" dirty="0">
                          <a:effectLst/>
                        </a:rPr>
                        <a:t> </a:t>
                      </a:r>
                      <a:r>
                        <a:rPr lang="es-ES" sz="1250" dirty="0" smtClean="0">
                          <a:effectLst/>
                        </a:rPr>
                        <a:t>97.62 </a:t>
                      </a:r>
                      <a:r>
                        <a:rPr lang="es-ES" sz="1250" dirty="0">
                          <a:effectLst/>
                        </a:rPr>
                        <a:t>%</a:t>
                      </a:r>
                      <a:endParaRPr lang="es-ES" sz="1250" dirty="0">
                        <a:effectLst/>
                        <a:latin typeface="Times New Roman"/>
                        <a:ea typeface="Times New Roman"/>
                        <a:cs typeface="Times New Roman"/>
                      </a:endParaRPr>
                    </a:p>
                  </a:txBody>
                  <a:tcPr marL="16324" marR="16324" marT="8162" marB="8162">
                    <a:solidFill>
                      <a:schemeClr val="accent3">
                        <a:lumMod val="40000"/>
                        <a:lumOff val="60000"/>
                      </a:schemeClr>
                    </a:solidFill>
                  </a:tcPr>
                </a:tc>
                <a:tc>
                  <a:txBody>
                    <a:bodyPr/>
                    <a:lstStyle/>
                    <a:p>
                      <a:pPr>
                        <a:lnSpc>
                          <a:spcPct val="115000"/>
                        </a:lnSpc>
                        <a:spcAft>
                          <a:spcPts val="0"/>
                        </a:spcAft>
                      </a:pPr>
                      <a:r>
                        <a:rPr lang="es-ES" sz="1250" dirty="0">
                          <a:effectLst/>
                        </a:rPr>
                        <a:t> </a:t>
                      </a:r>
                      <a:r>
                        <a:rPr lang="es-ES" sz="1250" dirty="0" smtClean="0">
                          <a:effectLst/>
                        </a:rPr>
                        <a:t>95</a:t>
                      </a:r>
                      <a:r>
                        <a:rPr lang="es-ES" sz="1250" dirty="0">
                          <a:effectLst/>
                        </a:rPr>
                        <a:t>%</a:t>
                      </a:r>
                      <a:endParaRPr lang="es-ES" sz="1250" dirty="0">
                        <a:effectLst/>
                        <a:latin typeface="Times New Roman"/>
                        <a:ea typeface="Times New Roman"/>
                        <a:cs typeface="Times New Roman"/>
                      </a:endParaRPr>
                    </a:p>
                  </a:txBody>
                  <a:tcPr marL="3887" marR="3887" marT="3887" marB="0">
                    <a:solidFill>
                      <a:schemeClr val="accent3">
                        <a:lumMod val="60000"/>
                        <a:lumOff val="40000"/>
                      </a:schemeClr>
                    </a:solidFill>
                  </a:tcPr>
                </a:tc>
              </a:tr>
              <a:tr h="216024">
                <a:tc>
                  <a:txBody>
                    <a:bodyPr/>
                    <a:lstStyle/>
                    <a:p>
                      <a:pPr>
                        <a:lnSpc>
                          <a:spcPct val="115000"/>
                        </a:lnSpc>
                        <a:spcAft>
                          <a:spcPts val="0"/>
                        </a:spcAft>
                      </a:pPr>
                      <a:r>
                        <a:rPr lang="es-ES_tradnl" sz="1250" dirty="0">
                          <a:effectLst/>
                        </a:rPr>
                        <a:t>% DE EJECUCION PAC DE REACTIVOS</a:t>
                      </a:r>
                      <a:endParaRPr lang="es-ES" sz="1250" dirty="0">
                        <a:effectLst/>
                        <a:latin typeface="Times New Roman"/>
                        <a:ea typeface="Times New Roman"/>
                        <a:cs typeface="Times New Roman"/>
                      </a:endParaRPr>
                    </a:p>
                  </a:txBody>
                  <a:tcPr marL="16324" marR="16324" marT="8162" marB="8162">
                    <a:solidFill>
                      <a:schemeClr val="accent3">
                        <a:lumMod val="20000"/>
                        <a:lumOff val="80000"/>
                      </a:schemeClr>
                    </a:solidFill>
                  </a:tcPr>
                </a:tc>
                <a:tc>
                  <a:txBody>
                    <a:bodyPr/>
                    <a:lstStyle/>
                    <a:p>
                      <a:pPr>
                        <a:lnSpc>
                          <a:spcPct val="115000"/>
                        </a:lnSpc>
                        <a:spcAft>
                          <a:spcPts val="0"/>
                        </a:spcAft>
                      </a:pPr>
                      <a:r>
                        <a:rPr lang="es-ES" sz="1250" dirty="0">
                          <a:effectLst/>
                        </a:rPr>
                        <a:t>  88  %</a:t>
                      </a:r>
                      <a:endParaRPr lang="es-ES" sz="1250" dirty="0">
                        <a:effectLst/>
                        <a:latin typeface="Times New Roman"/>
                        <a:ea typeface="Times New Roman"/>
                        <a:cs typeface="Times New Roman"/>
                      </a:endParaRPr>
                    </a:p>
                  </a:txBody>
                  <a:tcPr marL="16324" marR="16324" marT="8162" marB="8162">
                    <a:solidFill>
                      <a:schemeClr val="accent3">
                        <a:lumMod val="40000"/>
                        <a:lumOff val="60000"/>
                      </a:schemeClr>
                    </a:solidFill>
                  </a:tcPr>
                </a:tc>
                <a:tc>
                  <a:txBody>
                    <a:bodyPr/>
                    <a:lstStyle/>
                    <a:p>
                      <a:pPr>
                        <a:lnSpc>
                          <a:spcPct val="115000"/>
                        </a:lnSpc>
                        <a:spcAft>
                          <a:spcPts val="0"/>
                        </a:spcAft>
                      </a:pPr>
                      <a:r>
                        <a:rPr lang="es-ES" sz="1250" dirty="0">
                          <a:effectLst/>
                        </a:rPr>
                        <a:t> 99.14%</a:t>
                      </a:r>
                      <a:endParaRPr lang="es-ES" sz="1250" dirty="0">
                        <a:effectLst/>
                        <a:latin typeface="Times New Roman"/>
                        <a:ea typeface="Times New Roman"/>
                        <a:cs typeface="Times New Roman"/>
                      </a:endParaRPr>
                    </a:p>
                  </a:txBody>
                  <a:tcPr marL="3887" marR="3887" marT="3887" marB="0">
                    <a:solidFill>
                      <a:schemeClr val="accent3">
                        <a:lumMod val="60000"/>
                        <a:lumOff val="40000"/>
                      </a:schemeClr>
                    </a:solidFill>
                  </a:tcPr>
                </a:tc>
              </a:tr>
              <a:tr h="563354">
                <a:tc>
                  <a:txBody>
                    <a:bodyPr/>
                    <a:lstStyle/>
                    <a:p>
                      <a:pPr>
                        <a:lnSpc>
                          <a:spcPct val="115000"/>
                        </a:lnSpc>
                        <a:spcAft>
                          <a:spcPts val="0"/>
                        </a:spcAft>
                      </a:pPr>
                      <a:r>
                        <a:rPr lang="es-ES_tradnl" sz="1250" dirty="0">
                          <a:effectLst/>
                        </a:rPr>
                        <a:t>% DE CUMPLIMIENTO DEL SISTEMA DE GESTION DE CALIDAD EN LOS SIETE LABORATORIOS DE LA REGIONAL</a:t>
                      </a:r>
                      <a:endParaRPr lang="es-ES" sz="1250" dirty="0">
                        <a:effectLst/>
                        <a:latin typeface="Times New Roman"/>
                        <a:ea typeface="Times New Roman"/>
                        <a:cs typeface="Times New Roman"/>
                      </a:endParaRPr>
                    </a:p>
                  </a:txBody>
                  <a:tcPr marL="16324" marR="16324" marT="8162" marB="8162">
                    <a:solidFill>
                      <a:schemeClr val="accent3">
                        <a:lumMod val="20000"/>
                        <a:lumOff val="80000"/>
                      </a:schemeClr>
                    </a:solidFill>
                  </a:tcPr>
                </a:tc>
                <a:tc>
                  <a:txBody>
                    <a:bodyPr/>
                    <a:lstStyle/>
                    <a:p>
                      <a:pPr>
                        <a:lnSpc>
                          <a:spcPct val="115000"/>
                        </a:lnSpc>
                        <a:spcAft>
                          <a:spcPts val="0"/>
                        </a:spcAft>
                      </a:pPr>
                      <a:r>
                        <a:rPr lang="es-ES" sz="1250" dirty="0">
                          <a:effectLst/>
                        </a:rPr>
                        <a:t> </a:t>
                      </a:r>
                      <a:r>
                        <a:rPr lang="es-ES" sz="1250" dirty="0" smtClean="0">
                          <a:effectLst/>
                        </a:rPr>
                        <a:t>100</a:t>
                      </a:r>
                      <a:r>
                        <a:rPr lang="es-ES" sz="1250" dirty="0">
                          <a:effectLst/>
                        </a:rPr>
                        <a:t>%     (INFRAESTRUCTURA </a:t>
                      </a:r>
                    </a:p>
                    <a:p>
                      <a:pPr>
                        <a:lnSpc>
                          <a:spcPct val="115000"/>
                        </a:lnSpc>
                        <a:spcAft>
                          <a:spcPts val="0"/>
                        </a:spcAft>
                      </a:pPr>
                      <a:r>
                        <a:rPr lang="es-ES" sz="1250" dirty="0">
                          <a:effectLst/>
                        </a:rPr>
                        <a:t>DEFICIENTE PARA HABILITAR LABORATORIO: QLLO. </a:t>
                      </a:r>
                      <a:endParaRPr lang="es-ES" sz="1250" dirty="0">
                        <a:effectLst/>
                        <a:latin typeface="Times New Roman"/>
                        <a:ea typeface="Times New Roman"/>
                        <a:cs typeface="Times New Roman"/>
                      </a:endParaRPr>
                    </a:p>
                  </a:txBody>
                  <a:tcPr marL="16324" marR="16324" marT="8162" marB="8162">
                    <a:solidFill>
                      <a:schemeClr val="accent3">
                        <a:lumMod val="40000"/>
                        <a:lumOff val="60000"/>
                      </a:schemeClr>
                    </a:solidFill>
                  </a:tcPr>
                </a:tc>
                <a:tc>
                  <a:txBody>
                    <a:bodyPr/>
                    <a:lstStyle/>
                    <a:p>
                      <a:pPr>
                        <a:lnSpc>
                          <a:spcPct val="115000"/>
                        </a:lnSpc>
                        <a:spcAft>
                          <a:spcPts val="0"/>
                        </a:spcAft>
                      </a:pPr>
                      <a:r>
                        <a:rPr lang="es-ES" sz="1250" dirty="0">
                          <a:effectLst/>
                        </a:rPr>
                        <a:t> </a:t>
                      </a:r>
                      <a:r>
                        <a:rPr lang="es-ES" sz="1250" dirty="0" smtClean="0">
                          <a:effectLst/>
                        </a:rPr>
                        <a:t>100</a:t>
                      </a:r>
                      <a:r>
                        <a:rPr lang="es-ES" sz="1250" dirty="0">
                          <a:effectLst/>
                        </a:rPr>
                        <a:t>%</a:t>
                      </a:r>
                      <a:endParaRPr lang="es-ES" sz="1250" dirty="0">
                        <a:effectLst/>
                        <a:latin typeface="Times New Roman"/>
                        <a:ea typeface="Times New Roman"/>
                        <a:cs typeface="Times New Roman"/>
                      </a:endParaRPr>
                    </a:p>
                  </a:txBody>
                  <a:tcPr marL="3887" marR="3887" marT="3887" marB="0">
                    <a:solidFill>
                      <a:schemeClr val="accent3">
                        <a:lumMod val="60000"/>
                        <a:lumOff val="40000"/>
                      </a:schemeClr>
                    </a:solidFill>
                  </a:tcPr>
                </a:tc>
              </a:tr>
              <a:tr h="576064">
                <a:tc>
                  <a:txBody>
                    <a:bodyPr/>
                    <a:lstStyle/>
                    <a:p>
                      <a:pPr>
                        <a:lnSpc>
                          <a:spcPct val="115000"/>
                        </a:lnSpc>
                        <a:spcAft>
                          <a:spcPts val="0"/>
                        </a:spcAft>
                      </a:pPr>
                      <a:r>
                        <a:rPr lang="es-ES_tradnl" sz="1250" dirty="0">
                          <a:effectLst/>
                        </a:rPr>
                        <a:t> HABILITACION PARA FUNCIONAMIENTO CON COMPETENCIA TECNICA  (ENTE GESTOR SEDES) </a:t>
                      </a:r>
                      <a:endParaRPr lang="es-ES" sz="1250" dirty="0">
                        <a:effectLst/>
                        <a:latin typeface="Times New Roman"/>
                        <a:ea typeface="Times New Roman"/>
                        <a:cs typeface="Times New Roman"/>
                      </a:endParaRPr>
                    </a:p>
                  </a:txBody>
                  <a:tcPr marL="16324" marR="16324" marT="8162" marB="8162">
                    <a:solidFill>
                      <a:schemeClr val="accent3">
                        <a:lumMod val="20000"/>
                        <a:lumOff val="80000"/>
                      </a:schemeClr>
                    </a:solidFill>
                  </a:tcPr>
                </a:tc>
                <a:tc>
                  <a:txBody>
                    <a:bodyPr/>
                    <a:lstStyle/>
                    <a:p>
                      <a:pPr>
                        <a:lnSpc>
                          <a:spcPct val="115000"/>
                        </a:lnSpc>
                        <a:spcAft>
                          <a:spcPts val="0"/>
                        </a:spcAft>
                      </a:pPr>
                      <a:r>
                        <a:rPr lang="es-ES" sz="1250" dirty="0">
                          <a:effectLst/>
                        </a:rPr>
                        <a:t> </a:t>
                      </a:r>
                      <a:r>
                        <a:rPr lang="es-ES" sz="1250" dirty="0" smtClean="0">
                          <a:effectLst/>
                        </a:rPr>
                        <a:t>LABORATORIO </a:t>
                      </a:r>
                      <a:r>
                        <a:rPr lang="es-ES" sz="1250" dirty="0">
                          <a:effectLst/>
                        </a:rPr>
                        <a:t>DEL HOSPITAL OBRERO Nº 2-      LABORATORIO CIMFA CENTRAL MAV.</a:t>
                      </a:r>
                      <a:endParaRPr lang="es-ES" sz="1250" dirty="0">
                        <a:effectLst/>
                        <a:latin typeface="Times New Roman"/>
                        <a:ea typeface="Times New Roman"/>
                        <a:cs typeface="Times New Roman"/>
                      </a:endParaRPr>
                    </a:p>
                  </a:txBody>
                  <a:tcPr marL="16324" marR="16324" marT="8162" marB="8162">
                    <a:solidFill>
                      <a:schemeClr val="accent3">
                        <a:lumMod val="40000"/>
                        <a:lumOff val="60000"/>
                      </a:schemeClr>
                    </a:solidFill>
                  </a:tcPr>
                </a:tc>
                <a:tc>
                  <a:txBody>
                    <a:bodyPr/>
                    <a:lstStyle/>
                    <a:p>
                      <a:pPr>
                        <a:lnSpc>
                          <a:spcPct val="115000"/>
                        </a:lnSpc>
                        <a:spcAft>
                          <a:spcPts val="0"/>
                        </a:spcAft>
                      </a:pPr>
                      <a:r>
                        <a:rPr lang="es-BO" sz="1250" dirty="0">
                          <a:effectLst/>
                        </a:rPr>
                        <a:t> </a:t>
                      </a:r>
                      <a:r>
                        <a:rPr lang="es-ES" sz="1250" dirty="0" smtClean="0">
                          <a:effectLst/>
                        </a:rPr>
                        <a:t>GARANTIA </a:t>
                      </a:r>
                      <a:r>
                        <a:rPr lang="es-ES" sz="1250" dirty="0">
                          <a:effectLst/>
                        </a:rPr>
                        <a:t>DE LA CALIDAD  ( CON RESOLUCION MINISTERIAL) </a:t>
                      </a:r>
                      <a:endParaRPr lang="es-ES" sz="1250" dirty="0">
                        <a:effectLst/>
                        <a:latin typeface="Times New Roman"/>
                        <a:ea typeface="Times New Roman"/>
                        <a:cs typeface="Times New Roman"/>
                      </a:endParaRPr>
                    </a:p>
                  </a:txBody>
                  <a:tcPr marL="3887" marR="3887" marT="3887" marB="0">
                    <a:solidFill>
                      <a:schemeClr val="accent3">
                        <a:lumMod val="60000"/>
                        <a:lumOff val="40000"/>
                      </a:schemeClr>
                    </a:solidFill>
                  </a:tcPr>
                </a:tc>
              </a:tr>
            </a:tbl>
          </a:graphicData>
        </a:graphic>
      </p:graphicFrame>
      <p:sp>
        <p:nvSpPr>
          <p:cNvPr id="6" name="5 Rectángulo"/>
          <p:cNvSpPr/>
          <p:nvPr/>
        </p:nvSpPr>
        <p:spPr>
          <a:xfrm>
            <a:off x="1196581" y="116632"/>
            <a:ext cx="6783268" cy="538609"/>
          </a:xfrm>
          <a:prstGeom prst="rect">
            <a:avLst/>
          </a:prstGeom>
        </p:spPr>
        <p:txBody>
          <a:bodyPr wrap="none">
            <a:spAutoFit/>
          </a:bodyPr>
          <a:lstStyle/>
          <a:p>
            <a:pPr lvl="0" algn="ctr"/>
            <a:r>
              <a:rPr lang="es-ES" sz="2900" b="1" dirty="0" smtClean="0">
                <a:solidFill>
                  <a:srgbClr val="0A5E24"/>
                </a:solidFill>
                <a:latin typeface="Calibri"/>
              </a:rPr>
              <a:t>SUPERVISIÓN REGIONAL DE LABORATORIO</a:t>
            </a:r>
            <a:endParaRPr lang="es-ES" sz="2900" dirty="0">
              <a:solidFill>
                <a:prstClr val="black"/>
              </a:solidFill>
            </a:endParaRPr>
          </a:p>
        </p:txBody>
      </p:sp>
      <p:sp>
        <p:nvSpPr>
          <p:cNvPr id="7" name="7 Rectángulo"/>
          <p:cNvSpPr>
            <a:spLocks noChangeArrowheads="1"/>
          </p:cNvSpPr>
          <p:nvPr/>
        </p:nvSpPr>
        <p:spPr bwMode="auto">
          <a:xfrm>
            <a:off x="323528" y="5949280"/>
            <a:ext cx="28280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Supervisión Regional de Laboratorio</a:t>
            </a:r>
            <a:endParaRPr lang="es-ES" sz="1100" dirty="0"/>
          </a:p>
        </p:txBody>
      </p:sp>
    </p:spTree>
    <p:extLst>
      <p:ext uri="{BB962C8B-B14F-4D97-AF65-F5344CB8AC3E}">
        <p14:creationId xmlns:p14="http://schemas.microsoft.com/office/powerpoint/2010/main" val="4135613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087695" y="2492896"/>
            <a:ext cx="7232237" cy="1754326"/>
          </a:xfrm>
          <a:prstGeom prst="rect">
            <a:avLst/>
          </a:prstGeom>
        </p:spPr>
        <p:txBody>
          <a:bodyPr wrap="none">
            <a:spAutoFit/>
          </a:bodyPr>
          <a:lstStyle/>
          <a:p>
            <a:pPr lvl="0" algn="ctr"/>
            <a:r>
              <a:rPr lang="es-ES" sz="5400" b="1" dirty="0" smtClean="0">
                <a:solidFill>
                  <a:srgbClr val="0A5E24"/>
                </a:solidFill>
                <a:latin typeface="Calibri"/>
              </a:rPr>
              <a:t>JEFATURA DE SERVICIOS </a:t>
            </a:r>
          </a:p>
          <a:p>
            <a:pPr lvl="0" algn="ctr"/>
            <a:r>
              <a:rPr lang="es-ES" sz="5400" b="1" dirty="0" smtClean="0">
                <a:solidFill>
                  <a:srgbClr val="0A5E24"/>
                </a:solidFill>
                <a:latin typeface="Calibri"/>
              </a:rPr>
              <a:t>GENERALES</a:t>
            </a:r>
            <a:endParaRPr lang="es-ES" sz="5400" dirty="0">
              <a:solidFill>
                <a:prstClr val="black"/>
              </a:solidFill>
            </a:endParaRPr>
          </a:p>
        </p:txBody>
      </p:sp>
    </p:spTree>
    <p:extLst>
      <p:ext uri="{BB962C8B-B14F-4D97-AF65-F5344CB8AC3E}">
        <p14:creationId xmlns:p14="http://schemas.microsoft.com/office/powerpoint/2010/main" val="2884585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Gráfico"/>
          <p:cNvGraphicFramePr/>
          <p:nvPr>
            <p:extLst/>
          </p:nvPr>
        </p:nvGraphicFramePr>
        <p:xfrm>
          <a:off x="611560" y="1340768"/>
          <a:ext cx="7704856" cy="4536503"/>
        </p:xfrm>
        <a:graphic>
          <a:graphicData uri="http://schemas.openxmlformats.org/drawingml/2006/chart">
            <c:chart xmlns:c="http://schemas.openxmlformats.org/drawingml/2006/chart" xmlns:r="http://schemas.openxmlformats.org/officeDocument/2006/relationships" r:id="rId3"/>
          </a:graphicData>
        </a:graphic>
      </p:graphicFrame>
      <p:sp>
        <p:nvSpPr>
          <p:cNvPr id="6" name="1 Título"/>
          <p:cNvSpPr txBox="1">
            <a:spLocks/>
          </p:cNvSpPr>
          <p:nvPr/>
        </p:nvSpPr>
        <p:spPr>
          <a:xfrm>
            <a:off x="467544" y="44624"/>
            <a:ext cx="7772400"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BO" b="1" dirty="0" smtClean="0"/>
              <a:t> </a:t>
            </a:r>
            <a:r>
              <a:rPr lang="es-ES" b="1" dirty="0" smtClean="0">
                <a:solidFill>
                  <a:srgbClr val="0A5E24"/>
                </a:solidFill>
              </a:rPr>
              <a:t> </a:t>
            </a:r>
            <a:r>
              <a:rPr lang="es-ES" sz="3600" b="1" dirty="0" smtClean="0">
                <a:solidFill>
                  <a:srgbClr val="0A5E24"/>
                </a:solidFill>
              </a:rPr>
              <a:t>EMPRESAS REGISTRADAS 6.447  </a:t>
            </a:r>
            <a:endParaRPr lang="es-ES" dirty="0"/>
          </a:p>
        </p:txBody>
      </p:sp>
      <p:sp>
        <p:nvSpPr>
          <p:cNvPr id="7" name="6 Rectángulo"/>
          <p:cNvSpPr/>
          <p:nvPr/>
        </p:nvSpPr>
        <p:spPr>
          <a:xfrm>
            <a:off x="685800" y="5719507"/>
            <a:ext cx="2018501" cy="276999"/>
          </a:xfrm>
          <a:prstGeom prst="rect">
            <a:avLst/>
          </a:prstGeom>
        </p:spPr>
        <p:txBody>
          <a:bodyPr wrap="none">
            <a:spAutoFit/>
          </a:bodyPr>
          <a:lstStyle/>
          <a:p>
            <a:r>
              <a:rPr lang="es-BO" sz="1200" b="1" dirty="0"/>
              <a:t>FUENTE: </a:t>
            </a:r>
            <a:r>
              <a:rPr lang="es-BO" sz="1200" b="1" dirty="0" smtClean="0"/>
              <a:t>Sección Afiliaciones</a:t>
            </a:r>
            <a:endParaRPr lang="es-ES" sz="1200" dirty="0"/>
          </a:p>
        </p:txBody>
      </p:sp>
    </p:spTree>
    <p:extLst>
      <p:ext uri="{BB962C8B-B14F-4D97-AF65-F5344CB8AC3E}">
        <p14:creationId xmlns:p14="http://schemas.microsoft.com/office/powerpoint/2010/main" val="318446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3030909" y="298103"/>
            <a:ext cx="3114635" cy="538609"/>
          </a:xfrm>
          <a:prstGeom prst="rect">
            <a:avLst/>
          </a:prstGeom>
        </p:spPr>
        <p:txBody>
          <a:bodyPr wrap="none">
            <a:spAutoFit/>
          </a:bodyPr>
          <a:lstStyle/>
          <a:p>
            <a:pPr lvl="0" algn="ctr"/>
            <a:r>
              <a:rPr lang="es-ES" sz="2900" b="1" dirty="0" smtClean="0">
                <a:solidFill>
                  <a:srgbClr val="0A5E24"/>
                </a:solidFill>
                <a:latin typeface="Calibri"/>
              </a:rPr>
              <a:t>TESORERÍA Y CAJA </a:t>
            </a:r>
            <a:endParaRPr lang="es-ES" sz="29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734350658"/>
              </p:ext>
            </p:extLst>
          </p:nvPr>
        </p:nvGraphicFramePr>
        <p:xfrm>
          <a:off x="179513" y="1529358"/>
          <a:ext cx="8640959" cy="1251570"/>
        </p:xfrm>
        <a:graphic>
          <a:graphicData uri="http://schemas.openxmlformats.org/drawingml/2006/table">
            <a:tbl>
              <a:tblPr firstRow="1" firstCol="1" bandRow="1">
                <a:tableStyleId>{F5AB1C69-6EDB-4FF4-983F-18BD219EF322}</a:tableStyleId>
              </a:tblPr>
              <a:tblGrid>
                <a:gridCol w="1923823"/>
                <a:gridCol w="2523454"/>
                <a:gridCol w="2073730"/>
                <a:gridCol w="2119952"/>
              </a:tblGrid>
              <a:tr h="605798">
                <a:tc>
                  <a:txBody>
                    <a:bodyPr/>
                    <a:lstStyle/>
                    <a:p>
                      <a:pPr algn="ctr">
                        <a:lnSpc>
                          <a:spcPct val="115000"/>
                        </a:lnSpc>
                        <a:spcAft>
                          <a:spcPts val="0"/>
                        </a:spcAft>
                      </a:pPr>
                      <a:r>
                        <a:rPr lang="es-BO" sz="1400" u="sng" dirty="0">
                          <a:effectLst/>
                        </a:rPr>
                        <a:t>SALDO AL     </a:t>
                      </a:r>
                      <a:r>
                        <a:rPr lang="es-BO" sz="1400" u="sng" dirty="0" smtClean="0">
                          <a:effectLst/>
                        </a:rPr>
                        <a:t>31/12/15</a:t>
                      </a:r>
                    </a:p>
                    <a:p>
                      <a:pPr algn="ctr">
                        <a:lnSpc>
                          <a:spcPct val="115000"/>
                        </a:lnSpc>
                        <a:spcAft>
                          <a:spcPts val="0"/>
                        </a:spcAft>
                      </a:pP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400" u="sng" dirty="0" smtClean="0">
                          <a:effectLst/>
                        </a:rPr>
                        <a:t>INGRESOS</a:t>
                      </a:r>
                    </a:p>
                    <a:p>
                      <a:pPr algn="ctr">
                        <a:lnSpc>
                          <a:spcPct val="115000"/>
                        </a:lnSpc>
                        <a:spcAft>
                          <a:spcPts val="0"/>
                        </a:spcAft>
                      </a:pP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400" u="sng" dirty="0">
                          <a:effectLst/>
                        </a:rPr>
                        <a:t>EGRESOS </a:t>
                      </a:r>
                      <a:endParaRPr lang="es-BO" sz="1400" u="sng" dirty="0" smtClean="0">
                        <a:effectLst/>
                      </a:endParaRPr>
                    </a:p>
                    <a:p>
                      <a:pPr algn="ctr">
                        <a:lnSpc>
                          <a:spcPct val="100000"/>
                        </a:lnSpc>
                        <a:spcAft>
                          <a:spcPts val="0"/>
                        </a:spcAft>
                      </a:pP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400" u="sng" dirty="0">
                          <a:effectLst/>
                        </a:rPr>
                        <a:t>SALDO AL     </a:t>
                      </a:r>
                      <a:r>
                        <a:rPr lang="es-BO" sz="1400" u="sng" dirty="0" smtClean="0">
                          <a:effectLst/>
                        </a:rPr>
                        <a:t>30/06/2016</a:t>
                      </a:r>
                    </a:p>
                    <a:p>
                      <a:pPr algn="ctr">
                        <a:lnSpc>
                          <a:spcPct val="115000"/>
                        </a:lnSpc>
                        <a:spcAft>
                          <a:spcPts val="0"/>
                        </a:spcAft>
                      </a:pPr>
                      <a:endParaRPr lang="es-ES" sz="2000" dirty="0">
                        <a:effectLst/>
                        <a:latin typeface="Times New Roman"/>
                        <a:ea typeface="Times New Roman"/>
                        <a:cs typeface="Times New Roman"/>
                      </a:endParaRPr>
                    </a:p>
                  </a:txBody>
                  <a:tcPr marL="44450" marR="44450" marT="0" marB="0" anchor="b">
                    <a:solidFill>
                      <a:srgbClr val="008000"/>
                    </a:solidFill>
                  </a:tcPr>
                </a:tc>
              </a:tr>
              <a:tr h="645772">
                <a:tc>
                  <a:txBody>
                    <a:bodyPr/>
                    <a:lstStyle/>
                    <a:p>
                      <a:pPr algn="r">
                        <a:lnSpc>
                          <a:spcPct val="115000"/>
                        </a:lnSpc>
                        <a:spcAft>
                          <a:spcPts val="0"/>
                        </a:spcAft>
                      </a:pPr>
                      <a:r>
                        <a:rPr lang="es-BO" sz="1600" dirty="0">
                          <a:effectLst/>
                        </a:rPr>
                        <a:t>  14.271.833,41 </a:t>
                      </a:r>
                      <a:endParaRPr lang="es-ES" sz="2400" dirty="0">
                        <a:effectLst/>
                        <a:latin typeface="Times New Roman"/>
                        <a:ea typeface="Times New Roman"/>
                        <a:cs typeface="Times New Roman"/>
                      </a:endParaRPr>
                    </a:p>
                  </a:txBody>
                  <a:tcPr marL="44450" marR="44450" marT="0" marB="0" anchor="b">
                    <a:solidFill>
                      <a:srgbClr val="008000"/>
                    </a:solidFill>
                  </a:tcPr>
                </a:tc>
                <a:tc>
                  <a:txBody>
                    <a:bodyPr/>
                    <a:lstStyle/>
                    <a:p>
                      <a:pPr algn="r">
                        <a:lnSpc>
                          <a:spcPct val="115000"/>
                        </a:lnSpc>
                        <a:spcAft>
                          <a:spcPts val="0"/>
                        </a:spcAft>
                      </a:pPr>
                      <a:r>
                        <a:rPr lang="es-BO" sz="1600" b="1" dirty="0" smtClean="0">
                          <a:effectLst/>
                        </a:rPr>
                        <a:t>         </a:t>
                      </a:r>
                      <a:r>
                        <a:rPr lang="es-BO" sz="1600" b="1" dirty="0">
                          <a:effectLst/>
                        </a:rPr>
                        <a:t>133.822.872,18 </a:t>
                      </a:r>
                      <a:endParaRPr lang="es-ES" sz="2400" b="1"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BO" sz="1600" b="1" dirty="0" smtClean="0">
                          <a:effectLst/>
                        </a:rPr>
                        <a:t>   </a:t>
                      </a:r>
                      <a:r>
                        <a:rPr lang="es-BO" sz="1600" b="1" dirty="0">
                          <a:effectLst/>
                        </a:rPr>
                        <a:t>122.377.854,58 </a:t>
                      </a:r>
                      <a:endParaRPr lang="es-ES" sz="2400" b="1"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BO" sz="1600" b="1" dirty="0">
                          <a:effectLst/>
                        </a:rPr>
                        <a:t>     25.716.851,01</a:t>
                      </a:r>
                      <a:endParaRPr lang="es-ES" sz="2400" b="1" dirty="0">
                        <a:effectLst/>
                        <a:latin typeface="Times New Roman"/>
                        <a:ea typeface="Times New Roman"/>
                        <a:cs typeface="Times New Roman"/>
                      </a:endParaRPr>
                    </a:p>
                  </a:txBody>
                  <a:tcPr marL="44450" marR="44450" marT="0" marB="0" anchor="b"/>
                </a:tc>
              </a:tr>
            </a:tbl>
          </a:graphicData>
        </a:graphic>
      </p:graphicFrame>
      <p:sp>
        <p:nvSpPr>
          <p:cNvPr id="6" name="5 Rectángulo"/>
          <p:cNvSpPr/>
          <p:nvPr/>
        </p:nvSpPr>
        <p:spPr>
          <a:xfrm>
            <a:off x="467544" y="1043444"/>
            <a:ext cx="7560840" cy="369332"/>
          </a:xfrm>
          <a:prstGeom prst="rect">
            <a:avLst/>
          </a:prstGeom>
        </p:spPr>
        <p:txBody>
          <a:bodyPr wrap="square">
            <a:spAutoFit/>
          </a:bodyPr>
          <a:lstStyle/>
          <a:p>
            <a:r>
              <a:rPr lang="es-ES" b="1" dirty="0"/>
              <a:t>R</a:t>
            </a:r>
            <a:r>
              <a:rPr lang="es-ES" b="1" dirty="0" smtClean="0"/>
              <a:t>ESUMEN  DE  </a:t>
            </a:r>
            <a:r>
              <a:rPr lang="es-ES" b="1" dirty="0"/>
              <a:t>INGRESOS  Y EGRESOS DE  ENERO A  JUNIO </a:t>
            </a:r>
            <a:r>
              <a:rPr lang="es-ES" b="1" dirty="0" smtClean="0"/>
              <a:t>DE </a:t>
            </a:r>
            <a:r>
              <a:rPr lang="es-ES" b="1" dirty="0"/>
              <a:t>2016</a:t>
            </a:r>
            <a:endParaRPr lang="es-ES" dirty="0"/>
          </a:p>
        </p:txBody>
      </p:sp>
      <p:pic>
        <p:nvPicPr>
          <p:cNvPr id="4098" name="Picture 2" descr="C:\Users\Informes\Desktop\FOTOS Y VIDEOS  2016\Refacciones en ADMINISTRACIÓN\IMG_40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764" y="3265873"/>
            <a:ext cx="4248472" cy="2832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7 Rectángulo"/>
          <p:cNvSpPr>
            <a:spLocks noChangeArrowheads="1"/>
          </p:cNvSpPr>
          <p:nvPr/>
        </p:nvSpPr>
        <p:spPr bwMode="auto">
          <a:xfrm>
            <a:off x="251520" y="2780928"/>
            <a:ext cx="16385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Tesorería y Caja</a:t>
            </a:r>
            <a:endParaRPr lang="es-ES" sz="1100" dirty="0"/>
          </a:p>
        </p:txBody>
      </p:sp>
    </p:spTree>
    <p:extLst>
      <p:ext uri="{BB962C8B-B14F-4D97-AF65-F5344CB8AC3E}">
        <p14:creationId xmlns:p14="http://schemas.microsoft.com/office/powerpoint/2010/main" val="3518575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31"/>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183762924"/>
              </p:ext>
            </p:extLst>
          </p:nvPr>
        </p:nvGraphicFramePr>
        <p:xfrm>
          <a:off x="539552" y="1760471"/>
          <a:ext cx="7990656" cy="3016857"/>
        </p:xfrm>
        <a:graphic>
          <a:graphicData uri="http://schemas.openxmlformats.org/drawingml/2006/table">
            <a:tbl>
              <a:tblPr firstRow="1" firstCol="1" bandRow="1">
                <a:tableStyleId>{F5AB1C69-6EDB-4FF4-983F-18BD219EF322}</a:tableStyleId>
              </a:tblPr>
              <a:tblGrid>
                <a:gridCol w="1461850"/>
                <a:gridCol w="833490"/>
                <a:gridCol w="2313172"/>
                <a:gridCol w="1367386"/>
                <a:gridCol w="2014758"/>
              </a:tblGrid>
              <a:tr h="422410">
                <a:tc>
                  <a:txBody>
                    <a:bodyPr/>
                    <a:lstStyle/>
                    <a:p>
                      <a:pPr algn="ctr">
                        <a:lnSpc>
                          <a:spcPct val="115000"/>
                        </a:lnSpc>
                        <a:spcAft>
                          <a:spcPts val="0"/>
                        </a:spcAft>
                      </a:pPr>
                      <a:r>
                        <a:rPr lang="es-BO" sz="1800" dirty="0" smtClean="0">
                          <a:effectLst/>
                        </a:rPr>
                        <a:t>GESTIÓN</a:t>
                      </a:r>
                    </a:p>
                    <a:p>
                      <a:pPr algn="ctr">
                        <a:lnSpc>
                          <a:spcPct val="115000"/>
                        </a:lnSpc>
                        <a:spcAft>
                          <a:spcPts val="0"/>
                        </a:spcAft>
                      </a:pPr>
                      <a:endParaRPr lang="es-ES" sz="1800" dirty="0">
                        <a:effectLst/>
                        <a:latin typeface="Times New Roman"/>
                        <a:ea typeface="Times New Roman"/>
                        <a:cs typeface="Times New Roman"/>
                      </a:endParaRPr>
                    </a:p>
                  </a:txBody>
                  <a:tcPr marL="44450" marR="44450" marT="0" marB="0" anchor="b">
                    <a:solidFill>
                      <a:srgbClr val="008000"/>
                    </a:solidFill>
                  </a:tcPr>
                </a:tc>
                <a:tc gridSpan="2">
                  <a:txBody>
                    <a:bodyPr/>
                    <a:lstStyle/>
                    <a:p>
                      <a:pPr algn="ctr">
                        <a:lnSpc>
                          <a:spcPct val="115000"/>
                        </a:lnSpc>
                        <a:spcAft>
                          <a:spcPts val="0"/>
                        </a:spcAft>
                      </a:pPr>
                      <a:r>
                        <a:rPr lang="es-BO" sz="1800" dirty="0">
                          <a:effectLst/>
                        </a:rPr>
                        <a:t>CONVENIOS </a:t>
                      </a:r>
                      <a:r>
                        <a:rPr lang="es-BO" sz="1800" dirty="0" smtClean="0">
                          <a:effectLst/>
                        </a:rPr>
                        <a:t>SUSCRITOS</a:t>
                      </a:r>
                    </a:p>
                    <a:p>
                      <a:pPr algn="ctr">
                        <a:lnSpc>
                          <a:spcPct val="115000"/>
                        </a:lnSpc>
                        <a:spcAft>
                          <a:spcPts val="0"/>
                        </a:spcAft>
                      </a:pPr>
                      <a:endParaRPr lang="es-ES" sz="1800" dirty="0">
                        <a:effectLst/>
                        <a:latin typeface="Times New Roman"/>
                        <a:ea typeface="Times New Roman"/>
                        <a:cs typeface="Times New Roman"/>
                      </a:endParaRPr>
                    </a:p>
                  </a:txBody>
                  <a:tcPr marL="44450" marR="44450" marT="0" marB="0" anchor="b">
                    <a:solidFill>
                      <a:srgbClr val="008000"/>
                    </a:solidFill>
                  </a:tcPr>
                </a:tc>
                <a:tc hMerge="1">
                  <a:txBody>
                    <a:bodyPr/>
                    <a:lstStyle/>
                    <a:p>
                      <a:endParaRPr lang="es-ES"/>
                    </a:p>
                  </a:txBody>
                  <a:tcPr/>
                </a:tc>
                <a:tc gridSpan="2">
                  <a:txBody>
                    <a:bodyPr/>
                    <a:lstStyle/>
                    <a:p>
                      <a:pPr algn="ctr">
                        <a:lnSpc>
                          <a:spcPct val="115000"/>
                        </a:lnSpc>
                        <a:spcAft>
                          <a:spcPts val="0"/>
                        </a:spcAft>
                      </a:pPr>
                      <a:r>
                        <a:rPr lang="es-BO" sz="1800" dirty="0">
                          <a:effectLst/>
                        </a:rPr>
                        <a:t>CONVENIOS </a:t>
                      </a:r>
                      <a:r>
                        <a:rPr lang="es-BO" sz="1800" dirty="0" smtClean="0">
                          <a:effectLst/>
                        </a:rPr>
                        <a:t>CANCELADOS</a:t>
                      </a:r>
                    </a:p>
                    <a:p>
                      <a:pPr algn="ctr">
                        <a:lnSpc>
                          <a:spcPct val="115000"/>
                        </a:lnSpc>
                        <a:spcAft>
                          <a:spcPts val="0"/>
                        </a:spcAft>
                      </a:pPr>
                      <a:endParaRPr lang="es-ES" sz="1800" dirty="0">
                        <a:effectLst/>
                        <a:latin typeface="Times New Roman"/>
                        <a:ea typeface="Times New Roman"/>
                        <a:cs typeface="Times New Roman"/>
                      </a:endParaRPr>
                    </a:p>
                  </a:txBody>
                  <a:tcPr marL="44450" marR="44450" marT="0" marB="0" anchor="b">
                    <a:solidFill>
                      <a:srgbClr val="008000"/>
                    </a:solidFill>
                  </a:tcPr>
                </a:tc>
                <a:tc hMerge="1">
                  <a:txBody>
                    <a:bodyPr/>
                    <a:lstStyle/>
                    <a:p>
                      <a:endParaRPr lang="es-ES"/>
                    </a:p>
                  </a:txBody>
                  <a:tcPr/>
                </a:tc>
              </a:tr>
              <a:tr h="422410">
                <a:tc>
                  <a:txBody>
                    <a:bodyPr/>
                    <a:lstStyle/>
                    <a:p>
                      <a:pPr algn="ctr">
                        <a:lnSpc>
                          <a:spcPct val="115000"/>
                        </a:lnSpc>
                        <a:spcAft>
                          <a:spcPts val="0"/>
                        </a:spcAft>
                      </a:pPr>
                      <a:r>
                        <a:rPr lang="es-BO" sz="1800" dirty="0">
                          <a:effectLst/>
                        </a:rPr>
                        <a:t>2016</a:t>
                      </a:r>
                      <a:endParaRPr lang="es-ES" sz="28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800">
                          <a:effectLst/>
                        </a:rPr>
                        <a:t>Nº</a:t>
                      </a:r>
                      <a:endParaRPr lang="es-ES" sz="28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1800" dirty="0">
                          <a:effectLst/>
                        </a:rPr>
                        <a:t>MONTO</a:t>
                      </a:r>
                      <a:endParaRPr lang="es-ES" sz="28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1800">
                          <a:effectLst/>
                        </a:rPr>
                        <a:t>Nº</a:t>
                      </a:r>
                      <a:endParaRPr lang="es-ES" sz="28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1800">
                          <a:effectLst/>
                        </a:rPr>
                        <a:t>MONTO</a:t>
                      </a:r>
                      <a:endParaRPr lang="es-ES" sz="2800">
                        <a:effectLst/>
                        <a:latin typeface="Times New Roman"/>
                        <a:ea typeface="Times New Roman"/>
                        <a:cs typeface="Times New Roman"/>
                      </a:endParaRPr>
                    </a:p>
                  </a:txBody>
                  <a:tcPr marL="44450" marR="44450" marT="0" marB="0" anchor="b"/>
                </a:tc>
              </a:tr>
              <a:tr h="454633">
                <a:tc>
                  <a:txBody>
                    <a:bodyPr/>
                    <a:lstStyle/>
                    <a:p>
                      <a:pPr algn="ctr">
                        <a:lnSpc>
                          <a:spcPct val="115000"/>
                        </a:lnSpc>
                        <a:spcAft>
                          <a:spcPts val="0"/>
                        </a:spcAft>
                      </a:pPr>
                      <a:r>
                        <a:rPr lang="es-BO" sz="2000" b="1" dirty="0">
                          <a:effectLst/>
                        </a:rPr>
                        <a:t>TOTALES</a:t>
                      </a:r>
                      <a:endParaRPr lang="es-ES" sz="3200" b="1"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2000" b="1" dirty="0">
                          <a:effectLst/>
                        </a:rPr>
                        <a:t>74</a:t>
                      </a:r>
                      <a:endParaRPr lang="es-ES" sz="3200" b="1"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2000" b="1" dirty="0" smtClean="0">
                          <a:effectLst/>
                        </a:rPr>
                        <a:t>1´568.619,12</a:t>
                      </a:r>
                      <a:endParaRPr lang="es-ES" sz="3200" b="1"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2000" b="1">
                          <a:effectLst/>
                        </a:rPr>
                        <a:t>391</a:t>
                      </a:r>
                      <a:endParaRPr lang="es-ES" sz="3200" b="1">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2000" b="1" dirty="0">
                          <a:effectLst/>
                        </a:rPr>
                        <a:t>1’857.533,55</a:t>
                      </a:r>
                      <a:endParaRPr lang="es-ES" sz="3200" b="1" dirty="0">
                        <a:effectLst/>
                        <a:latin typeface="Times New Roman"/>
                        <a:ea typeface="Times New Roman"/>
                        <a:cs typeface="Times New Roman"/>
                      </a:endParaRPr>
                    </a:p>
                  </a:txBody>
                  <a:tcPr marL="44450" marR="44450" marT="0" marB="0" anchor="b"/>
                </a:tc>
              </a:tr>
              <a:tr h="657108">
                <a:tc>
                  <a:txBody>
                    <a:bodyPr/>
                    <a:lstStyle/>
                    <a:p>
                      <a:pPr algn="ctr">
                        <a:lnSpc>
                          <a:spcPct val="115000"/>
                        </a:lnSpc>
                        <a:spcAft>
                          <a:spcPts val="0"/>
                        </a:spcAft>
                      </a:pPr>
                      <a:r>
                        <a:rPr lang="es-BO" sz="1800" b="1" dirty="0" smtClean="0">
                          <a:solidFill>
                            <a:schemeClr val="bg1"/>
                          </a:solidFill>
                          <a:effectLst/>
                        </a:rPr>
                        <a:t>GESTIÓN</a:t>
                      </a:r>
                    </a:p>
                    <a:p>
                      <a:pPr algn="ctr">
                        <a:lnSpc>
                          <a:spcPct val="115000"/>
                        </a:lnSpc>
                        <a:spcAft>
                          <a:spcPts val="0"/>
                        </a:spcAft>
                      </a:pPr>
                      <a:endParaRPr lang="es-ES" sz="1600" b="1" dirty="0">
                        <a:solidFill>
                          <a:schemeClr val="bg1"/>
                        </a:solidFill>
                        <a:effectLst/>
                        <a:latin typeface="Times New Roman"/>
                        <a:ea typeface="Times New Roman"/>
                        <a:cs typeface="Times New Roman"/>
                      </a:endParaRPr>
                    </a:p>
                  </a:txBody>
                  <a:tcPr marL="44450" marR="44450" marT="0" marB="0" anchor="b">
                    <a:solidFill>
                      <a:srgbClr val="008000"/>
                    </a:solidFill>
                  </a:tcPr>
                </a:tc>
                <a:tc gridSpan="2">
                  <a:txBody>
                    <a:bodyPr/>
                    <a:lstStyle/>
                    <a:p>
                      <a:pPr algn="ctr">
                        <a:lnSpc>
                          <a:spcPct val="115000"/>
                        </a:lnSpc>
                        <a:spcAft>
                          <a:spcPts val="0"/>
                        </a:spcAft>
                      </a:pPr>
                      <a:r>
                        <a:rPr lang="es-BO" sz="1800" b="1" dirty="0">
                          <a:solidFill>
                            <a:schemeClr val="bg1"/>
                          </a:solidFill>
                          <a:effectLst/>
                        </a:rPr>
                        <a:t>NOTAS DE CARGO </a:t>
                      </a:r>
                      <a:r>
                        <a:rPr lang="es-BO" sz="1800" b="1" dirty="0" smtClean="0">
                          <a:solidFill>
                            <a:schemeClr val="bg1"/>
                          </a:solidFill>
                          <a:effectLst/>
                        </a:rPr>
                        <a:t>ELABORADAS</a:t>
                      </a:r>
                    </a:p>
                    <a:p>
                      <a:pPr algn="ctr">
                        <a:lnSpc>
                          <a:spcPct val="115000"/>
                        </a:lnSpc>
                        <a:spcAft>
                          <a:spcPts val="0"/>
                        </a:spcAft>
                      </a:pPr>
                      <a:endParaRPr lang="es-ES" sz="2000" b="1" dirty="0">
                        <a:solidFill>
                          <a:schemeClr val="bg1"/>
                        </a:solidFill>
                        <a:effectLst/>
                        <a:latin typeface="Times New Roman"/>
                        <a:ea typeface="Times New Roman"/>
                        <a:cs typeface="Times New Roman"/>
                      </a:endParaRPr>
                    </a:p>
                  </a:txBody>
                  <a:tcPr marL="44450" marR="44450" marT="0" marB="0" anchor="b">
                    <a:solidFill>
                      <a:srgbClr val="008000"/>
                    </a:solidFill>
                  </a:tcPr>
                </a:tc>
                <a:tc hMerge="1">
                  <a:txBody>
                    <a:bodyPr/>
                    <a:lstStyle/>
                    <a:p>
                      <a:endParaRPr lang="es-ES"/>
                    </a:p>
                  </a:txBody>
                  <a:tcPr/>
                </a:tc>
                <a:tc gridSpan="2">
                  <a:txBody>
                    <a:bodyPr/>
                    <a:lstStyle/>
                    <a:p>
                      <a:pPr algn="ctr">
                        <a:lnSpc>
                          <a:spcPct val="115000"/>
                        </a:lnSpc>
                        <a:spcAft>
                          <a:spcPts val="0"/>
                        </a:spcAft>
                      </a:pPr>
                      <a:r>
                        <a:rPr lang="es-BO" sz="1800" b="1" dirty="0" smtClean="0">
                          <a:solidFill>
                            <a:schemeClr val="bg1"/>
                          </a:solidFill>
                          <a:effectLst/>
                        </a:rPr>
                        <a:t>NOTAS </a:t>
                      </a:r>
                      <a:r>
                        <a:rPr lang="es-BO" sz="1800" b="1" dirty="0">
                          <a:solidFill>
                            <a:schemeClr val="bg1"/>
                          </a:solidFill>
                          <a:effectLst/>
                        </a:rPr>
                        <a:t>DE CARGO </a:t>
                      </a:r>
                      <a:r>
                        <a:rPr lang="es-BO" sz="1800" b="1" dirty="0" smtClean="0">
                          <a:solidFill>
                            <a:schemeClr val="bg1"/>
                          </a:solidFill>
                          <a:effectLst/>
                        </a:rPr>
                        <a:t>CANCELADAS</a:t>
                      </a:r>
                    </a:p>
                    <a:p>
                      <a:pPr algn="ctr">
                        <a:lnSpc>
                          <a:spcPct val="115000"/>
                        </a:lnSpc>
                        <a:spcAft>
                          <a:spcPts val="0"/>
                        </a:spcAft>
                      </a:pPr>
                      <a:endParaRPr lang="es-ES" sz="2000" b="1" dirty="0">
                        <a:solidFill>
                          <a:schemeClr val="bg1"/>
                        </a:solidFill>
                        <a:effectLst/>
                        <a:latin typeface="Times New Roman"/>
                        <a:ea typeface="Times New Roman"/>
                        <a:cs typeface="Times New Roman"/>
                      </a:endParaRPr>
                    </a:p>
                  </a:txBody>
                  <a:tcPr marL="44450" marR="44450" marT="0" marB="0" anchor="b">
                    <a:solidFill>
                      <a:srgbClr val="008000"/>
                    </a:solidFill>
                  </a:tcPr>
                </a:tc>
                <a:tc hMerge="1">
                  <a:txBody>
                    <a:bodyPr/>
                    <a:lstStyle/>
                    <a:p>
                      <a:endParaRPr lang="es-ES"/>
                    </a:p>
                  </a:txBody>
                  <a:tcPr/>
                </a:tc>
              </a:tr>
              <a:tr h="422410">
                <a:tc>
                  <a:txBody>
                    <a:bodyPr/>
                    <a:lstStyle/>
                    <a:p>
                      <a:pPr algn="ctr">
                        <a:lnSpc>
                          <a:spcPct val="115000"/>
                        </a:lnSpc>
                        <a:spcAft>
                          <a:spcPts val="0"/>
                        </a:spcAft>
                      </a:pPr>
                      <a:r>
                        <a:rPr lang="es-BO" sz="1800" dirty="0">
                          <a:effectLst/>
                        </a:rPr>
                        <a:t>2016</a:t>
                      </a:r>
                      <a:endParaRPr lang="es-ES" sz="2800"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1800">
                          <a:effectLst/>
                        </a:rPr>
                        <a:t>Nº</a:t>
                      </a:r>
                      <a:endParaRPr lang="es-ES" sz="28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1800">
                          <a:effectLst/>
                        </a:rPr>
                        <a:t>MONTO</a:t>
                      </a:r>
                      <a:endParaRPr lang="es-ES" sz="28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1800">
                          <a:effectLst/>
                        </a:rPr>
                        <a:t>Nº</a:t>
                      </a:r>
                      <a:endParaRPr lang="es-ES" sz="28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1800" dirty="0">
                          <a:effectLst/>
                        </a:rPr>
                        <a:t>MONTO</a:t>
                      </a:r>
                      <a:endParaRPr lang="es-ES" sz="2800" dirty="0">
                        <a:effectLst/>
                        <a:latin typeface="Times New Roman"/>
                        <a:ea typeface="Times New Roman"/>
                        <a:cs typeface="Times New Roman"/>
                      </a:endParaRPr>
                    </a:p>
                  </a:txBody>
                  <a:tcPr marL="44450" marR="44450" marT="0" marB="0" anchor="b"/>
                </a:tc>
              </a:tr>
              <a:tr h="454633">
                <a:tc>
                  <a:txBody>
                    <a:bodyPr/>
                    <a:lstStyle/>
                    <a:p>
                      <a:pPr algn="ctr">
                        <a:lnSpc>
                          <a:spcPct val="115000"/>
                        </a:lnSpc>
                        <a:spcAft>
                          <a:spcPts val="0"/>
                        </a:spcAft>
                      </a:pPr>
                      <a:r>
                        <a:rPr lang="es-BO" sz="2000" b="1" dirty="0">
                          <a:effectLst/>
                        </a:rPr>
                        <a:t>TOTALES</a:t>
                      </a:r>
                      <a:endParaRPr lang="es-ES" sz="3200" b="1" dirty="0">
                        <a:effectLst/>
                        <a:latin typeface="Times New Roman"/>
                        <a:ea typeface="Times New Roman"/>
                        <a:cs typeface="Times New Roman"/>
                      </a:endParaRPr>
                    </a:p>
                  </a:txBody>
                  <a:tcPr marL="44450" marR="44450" marT="0" marB="0" anchor="b">
                    <a:solidFill>
                      <a:srgbClr val="008000"/>
                    </a:solidFill>
                  </a:tcPr>
                </a:tc>
                <a:tc>
                  <a:txBody>
                    <a:bodyPr/>
                    <a:lstStyle/>
                    <a:p>
                      <a:pPr algn="ctr">
                        <a:lnSpc>
                          <a:spcPct val="115000"/>
                        </a:lnSpc>
                        <a:spcAft>
                          <a:spcPts val="0"/>
                        </a:spcAft>
                      </a:pPr>
                      <a:r>
                        <a:rPr lang="es-BO" sz="2000" b="1">
                          <a:effectLst/>
                        </a:rPr>
                        <a:t>83</a:t>
                      </a:r>
                      <a:endParaRPr lang="es-ES" sz="3200" b="1">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2000" b="1">
                          <a:effectLst/>
                        </a:rPr>
                        <a:t>994.851,06</a:t>
                      </a:r>
                      <a:endParaRPr lang="es-ES" sz="3200" b="1">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2000" b="1">
                          <a:effectLst/>
                        </a:rPr>
                        <a:t>78</a:t>
                      </a:r>
                      <a:endParaRPr lang="es-ES" sz="3200" b="1">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BO" sz="2000" b="1" dirty="0">
                          <a:effectLst/>
                        </a:rPr>
                        <a:t>3’164.108,26</a:t>
                      </a:r>
                      <a:endParaRPr lang="es-ES" sz="3200" b="1" dirty="0">
                        <a:effectLst/>
                        <a:latin typeface="Times New Roman"/>
                        <a:ea typeface="Times New Roman"/>
                        <a:cs typeface="Times New Roman"/>
                      </a:endParaRPr>
                    </a:p>
                  </a:txBody>
                  <a:tcPr marL="44450" marR="44450" marT="0" marB="0" anchor="b"/>
                </a:tc>
              </a:tr>
            </a:tbl>
          </a:graphicData>
        </a:graphic>
      </p:graphicFrame>
      <p:sp>
        <p:nvSpPr>
          <p:cNvPr id="8" name="7 Rectángulo"/>
          <p:cNvSpPr/>
          <p:nvPr/>
        </p:nvSpPr>
        <p:spPr>
          <a:xfrm>
            <a:off x="2430043" y="44624"/>
            <a:ext cx="4316374" cy="538609"/>
          </a:xfrm>
          <a:prstGeom prst="rect">
            <a:avLst/>
          </a:prstGeom>
        </p:spPr>
        <p:txBody>
          <a:bodyPr wrap="none">
            <a:spAutoFit/>
          </a:bodyPr>
          <a:lstStyle/>
          <a:p>
            <a:pPr lvl="0" algn="ctr"/>
            <a:r>
              <a:rPr lang="es-ES" sz="2900" b="1" dirty="0" smtClean="0">
                <a:solidFill>
                  <a:srgbClr val="0A5E24"/>
                </a:solidFill>
                <a:latin typeface="Calibri"/>
              </a:rPr>
              <a:t>INSPECCIÓN DE EMPRESAS</a:t>
            </a:r>
            <a:endParaRPr lang="es-ES" sz="2900" dirty="0">
              <a:solidFill>
                <a:prstClr val="black"/>
              </a:solidFill>
            </a:endParaRPr>
          </a:p>
        </p:txBody>
      </p:sp>
      <p:sp>
        <p:nvSpPr>
          <p:cNvPr id="9" name="8 Rectángulo"/>
          <p:cNvSpPr/>
          <p:nvPr/>
        </p:nvSpPr>
        <p:spPr>
          <a:xfrm>
            <a:off x="1115616" y="899428"/>
            <a:ext cx="6480720" cy="369332"/>
          </a:xfrm>
          <a:prstGeom prst="rect">
            <a:avLst/>
          </a:prstGeom>
        </p:spPr>
        <p:txBody>
          <a:bodyPr wrap="square">
            <a:spAutoFit/>
          </a:bodyPr>
          <a:lstStyle/>
          <a:p>
            <a:r>
              <a:rPr lang="es-ES" b="1" dirty="0" smtClean="0"/>
              <a:t>INFORMACIÓN DE INGRESOS DE  </a:t>
            </a:r>
            <a:r>
              <a:rPr lang="es-ES" b="1" dirty="0"/>
              <a:t>ENERO A  JUNIO </a:t>
            </a:r>
            <a:r>
              <a:rPr lang="es-ES" b="1" dirty="0" smtClean="0"/>
              <a:t>DE </a:t>
            </a:r>
            <a:r>
              <a:rPr lang="es-ES" b="1" dirty="0"/>
              <a:t>2016</a:t>
            </a:r>
            <a:endParaRPr lang="es-ES" dirty="0"/>
          </a:p>
        </p:txBody>
      </p:sp>
      <p:sp>
        <p:nvSpPr>
          <p:cNvPr id="10" name="7 Rectángulo"/>
          <p:cNvSpPr>
            <a:spLocks noChangeArrowheads="1"/>
          </p:cNvSpPr>
          <p:nvPr/>
        </p:nvSpPr>
        <p:spPr bwMode="auto">
          <a:xfrm>
            <a:off x="539552" y="5102805"/>
            <a:ext cx="21018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Inspección de Empresas</a:t>
            </a:r>
            <a:endParaRPr lang="es-ES" sz="1100" dirty="0"/>
          </a:p>
        </p:txBody>
      </p:sp>
    </p:spTree>
    <p:extLst>
      <p:ext uri="{BB962C8B-B14F-4D97-AF65-F5344CB8AC3E}">
        <p14:creationId xmlns:p14="http://schemas.microsoft.com/office/powerpoint/2010/main" val="4043292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640974" y="2741706"/>
            <a:ext cx="7704856" cy="1446550"/>
          </a:xfrm>
          <a:prstGeom prst="rect">
            <a:avLst/>
          </a:prstGeom>
        </p:spPr>
        <p:txBody>
          <a:bodyPr wrap="square">
            <a:spAutoFit/>
          </a:bodyPr>
          <a:lstStyle/>
          <a:p>
            <a:pPr lvl="0" algn="ctr"/>
            <a:r>
              <a:rPr lang="es-ES" sz="4400" b="1" dirty="0" smtClean="0">
                <a:solidFill>
                  <a:srgbClr val="0A5E24"/>
                </a:solidFill>
                <a:latin typeface="Calibri"/>
              </a:rPr>
              <a:t>UNIDADES DE ASESORAMIENTO ADMINISTRACIÓN REGIONAL</a:t>
            </a:r>
            <a:endParaRPr lang="es-ES" sz="4400" dirty="0">
              <a:solidFill>
                <a:prstClr val="black"/>
              </a:solidFill>
            </a:endParaRPr>
          </a:p>
        </p:txBody>
      </p:sp>
    </p:spTree>
    <p:extLst>
      <p:ext uri="{BB962C8B-B14F-4D97-AF65-F5344CB8AC3E}">
        <p14:creationId xmlns:p14="http://schemas.microsoft.com/office/powerpoint/2010/main" val="3396654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3076"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3 Rectángulo"/>
          <p:cNvSpPr>
            <a:spLocks noChangeArrowheads="1"/>
          </p:cNvSpPr>
          <p:nvPr/>
        </p:nvSpPr>
        <p:spPr bwMode="auto">
          <a:xfrm>
            <a:off x="250825" y="188913"/>
            <a:ext cx="8785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3200" b="1">
                <a:solidFill>
                  <a:srgbClr val="0A5E24"/>
                </a:solidFill>
              </a:rPr>
              <a:t>EJECUCIÓN FÍSICA Y CUMPLIMIENTO DE OBJETIVOS GESTIÓN 2016  </a:t>
            </a:r>
            <a:endParaRPr lang="es-ES" sz="3200" b="1"/>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20075" t="25902" r="23226"/>
          <a:stretch/>
        </p:blipFill>
        <p:spPr>
          <a:xfrm>
            <a:off x="281048" y="1303024"/>
            <a:ext cx="7560840" cy="5166351"/>
          </a:xfrm>
          <a:prstGeom prst="rect">
            <a:avLst/>
          </a:prstGeom>
        </p:spPr>
      </p:pic>
      <p:sp>
        <p:nvSpPr>
          <p:cNvPr id="4" name="Flecha derecha 3"/>
          <p:cNvSpPr/>
          <p:nvPr/>
        </p:nvSpPr>
        <p:spPr>
          <a:xfrm rot="19727480">
            <a:off x="1737610" y="4962531"/>
            <a:ext cx="988260" cy="17535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5" name="CuadroTexto 4"/>
          <p:cNvSpPr txBox="1"/>
          <p:nvPr/>
        </p:nvSpPr>
        <p:spPr>
          <a:xfrm>
            <a:off x="2927580" y="4583185"/>
            <a:ext cx="1296144" cy="369332"/>
          </a:xfrm>
          <a:prstGeom prst="rect">
            <a:avLst/>
          </a:prstGeom>
          <a:noFill/>
        </p:spPr>
        <p:txBody>
          <a:bodyPr wrap="square" rtlCol="0">
            <a:spAutoFit/>
          </a:bodyPr>
          <a:lstStyle/>
          <a:p>
            <a:r>
              <a:rPr lang="es-BO" dirty="0" smtClean="0"/>
              <a:t>23,31 %</a:t>
            </a:r>
            <a:endParaRPr lang="es-BO" dirty="0"/>
          </a:p>
        </p:txBody>
      </p:sp>
      <p:sp>
        <p:nvSpPr>
          <p:cNvPr id="11" name="CuadroTexto 10"/>
          <p:cNvSpPr txBox="1"/>
          <p:nvPr/>
        </p:nvSpPr>
        <p:spPr>
          <a:xfrm>
            <a:off x="4150636" y="3752610"/>
            <a:ext cx="1296144" cy="369332"/>
          </a:xfrm>
          <a:prstGeom prst="rect">
            <a:avLst/>
          </a:prstGeom>
          <a:noFill/>
        </p:spPr>
        <p:txBody>
          <a:bodyPr wrap="square" rtlCol="0">
            <a:spAutoFit/>
          </a:bodyPr>
          <a:lstStyle/>
          <a:p>
            <a:r>
              <a:rPr lang="es-BO" dirty="0" smtClean="0"/>
              <a:t>47,26 %</a:t>
            </a:r>
            <a:endParaRPr lang="es-BO" dirty="0"/>
          </a:p>
        </p:txBody>
      </p:sp>
      <p:sp>
        <p:nvSpPr>
          <p:cNvPr id="12" name="Flecha derecha 11"/>
          <p:cNvSpPr/>
          <p:nvPr/>
        </p:nvSpPr>
        <p:spPr>
          <a:xfrm rot="19727480">
            <a:off x="3005313" y="4154514"/>
            <a:ext cx="1177936" cy="161861"/>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1845775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3433011693"/>
              </p:ext>
            </p:extLst>
          </p:nvPr>
        </p:nvGraphicFramePr>
        <p:xfrm>
          <a:off x="755575" y="764704"/>
          <a:ext cx="7560841" cy="5112567"/>
        </p:xfrm>
        <a:graphic>
          <a:graphicData uri="http://schemas.openxmlformats.org/drawingml/2006/table">
            <a:tbl>
              <a:tblPr firstRow="1" firstCol="1" bandRow="1">
                <a:tableStyleId>{F5AB1C69-6EDB-4FF4-983F-18BD219EF322}</a:tableStyleId>
              </a:tblPr>
              <a:tblGrid>
                <a:gridCol w="340404"/>
                <a:gridCol w="4469716"/>
                <a:gridCol w="1260545"/>
                <a:gridCol w="1490176"/>
              </a:tblGrid>
              <a:tr h="525403">
                <a:tc>
                  <a:txBody>
                    <a:bodyPr/>
                    <a:lstStyle/>
                    <a:p>
                      <a:pPr algn="ctr">
                        <a:lnSpc>
                          <a:spcPct val="115000"/>
                        </a:lnSpc>
                        <a:spcAft>
                          <a:spcPts val="0"/>
                        </a:spcAft>
                      </a:pPr>
                      <a:r>
                        <a:rPr lang="es-BO" sz="1200" dirty="0">
                          <a:effectLst/>
                        </a:rPr>
                        <a:t>Nº</a:t>
                      </a:r>
                      <a:endParaRPr lang="es-ES" sz="1200" dirty="0">
                        <a:effectLst/>
                        <a:latin typeface="Times New Roman"/>
                        <a:ea typeface="Times New Roman"/>
                        <a:cs typeface="Times New Roman"/>
                      </a:endParaRPr>
                    </a:p>
                  </a:txBody>
                  <a:tcPr marL="22943" marR="22943" marT="0" marB="0" anchor="ctr">
                    <a:solidFill>
                      <a:srgbClr val="008000"/>
                    </a:solidFill>
                  </a:tcPr>
                </a:tc>
                <a:tc>
                  <a:txBody>
                    <a:bodyPr/>
                    <a:lstStyle/>
                    <a:p>
                      <a:pPr algn="ctr">
                        <a:lnSpc>
                          <a:spcPct val="115000"/>
                        </a:lnSpc>
                        <a:spcAft>
                          <a:spcPts val="0"/>
                        </a:spcAft>
                      </a:pPr>
                      <a:r>
                        <a:rPr lang="es-BO" sz="1200" dirty="0">
                          <a:effectLst/>
                        </a:rPr>
                        <a:t>ACTIVIDADES</a:t>
                      </a:r>
                      <a:endParaRPr lang="es-ES" sz="1200" dirty="0">
                        <a:effectLst/>
                        <a:latin typeface="Times New Roman"/>
                        <a:ea typeface="Times New Roman"/>
                        <a:cs typeface="Times New Roman"/>
                      </a:endParaRPr>
                    </a:p>
                  </a:txBody>
                  <a:tcPr marL="22943" marR="22943" marT="0" marB="0" anchor="ctr">
                    <a:solidFill>
                      <a:srgbClr val="008000"/>
                    </a:solidFill>
                  </a:tcPr>
                </a:tc>
                <a:tc>
                  <a:txBody>
                    <a:bodyPr/>
                    <a:lstStyle/>
                    <a:p>
                      <a:pPr algn="ctr">
                        <a:lnSpc>
                          <a:spcPct val="115000"/>
                        </a:lnSpc>
                        <a:spcAft>
                          <a:spcPts val="0"/>
                        </a:spcAft>
                      </a:pPr>
                      <a:r>
                        <a:rPr lang="es-BO" sz="1200" dirty="0">
                          <a:effectLst/>
                        </a:rPr>
                        <a:t>SITUACIÓN DEL EXAMEN</a:t>
                      </a:r>
                      <a:endParaRPr lang="es-ES" sz="1200" dirty="0">
                        <a:effectLst/>
                        <a:latin typeface="Times New Roman"/>
                        <a:ea typeface="Times New Roman"/>
                        <a:cs typeface="Times New Roman"/>
                      </a:endParaRPr>
                    </a:p>
                  </a:txBody>
                  <a:tcPr marL="22943" marR="22943" marT="0" marB="0" anchor="ctr">
                    <a:solidFill>
                      <a:srgbClr val="008000"/>
                    </a:solidFill>
                  </a:tcPr>
                </a:tc>
                <a:tc>
                  <a:txBody>
                    <a:bodyPr/>
                    <a:lstStyle/>
                    <a:p>
                      <a:pPr algn="ctr">
                        <a:lnSpc>
                          <a:spcPct val="115000"/>
                        </a:lnSpc>
                        <a:spcAft>
                          <a:spcPts val="0"/>
                        </a:spcAft>
                      </a:pPr>
                      <a:r>
                        <a:rPr lang="es-BO" sz="1200" dirty="0">
                          <a:effectLst/>
                        </a:rPr>
                        <a:t>Nº DE INFORME</a:t>
                      </a:r>
                      <a:endParaRPr lang="es-ES" sz="1200" dirty="0">
                        <a:effectLst/>
                        <a:latin typeface="Times New Roman"/>
                        <a:ea typeface="Times New Roman"/>
                        <a:cs typeface="Times New Roman"/>
                      </a:endParaRPr>
                    </a:p>
                  </a:txBody>
                  <a:tcPr marL="22943" marR="22943" marT="0" marB="0" anchor="ctr">
                    <a:solidFill>
                      <a:srgbClr val="008000"/>
                    </a:solidFill>
                  </a:tcPr>
                </a:tc>
              </a:tr>
              <a:tr h="262702">
                <a:tc gridSpan="4">
                  <a:txBody>
                    <a:bodyPr/>
                    <a:lstStyle/>
                    <a:p>
                      <a:pPr algn="ctr">
                        <a:lnSpc>
                          <a:spcPct val="115000"/>
                        </a:lnSpc>
                        <a:spcAft>
                          <a:spcPts val="0"/>
                        </a:spcAft>
                      </a:pPr>
                      <a:r>
                        <a:rPr lang="es-BO" sz="1200" dirty="0">
                          <a:effectLst/>
                        </a:rPr>
                        <a:t>Auditorías Programadas</a:t>
                      </a:r>
                      <a:endParaRPr lang="es-ES" sz="1200" dirty="0">
                        <a:effectLst/>
                        <a:latin typeface="Times New Roman"/>
                        <a:ea typeface="Times New Roman"/>
                        <a:cs typeface="Times New Roman"/>
                      </a:endParaRPr>
                    </a:p>
                  </a:txBody>
                  <a:tcPr marL="22943" marR="22943" marT="0" marB="0" anchor="ctr">
                    <a:solidFill>
                      <a:srgbClr val="0080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525403">
                <a:tc>
                  <a:txBody>
                    <a:bodyPr/>
                    <a:lstStyle/>
                    <a:p>
                      <a:pPr algn="ctr">
                        <a:lnSpc>
                          <a:spcPct val="115000"/>
                        </a:lnSpc>
                        <a:spcAft>
                          <a:spcPts val="0"/>
                        </a:spcAft>
                      </a:pPr>
                      <a:r>
                        <a:rPr lang="es-BO" sz="1200">
                          <a:effectLst/>
                        </a:rPr>
                        <a:t>1</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gn="just">
                        <a:lnSpc>
                          <a:spcPct val="115000"/>
                        </a:lnSpc>
                        <a:spcAft>
                          <a:spcPts val="0"/>
                        </a:spcAft>
                      </a:pPr>
                      <a:r>
                        <a:rPr lang="es-BO" sz="1200" dirty="0">
                          <a:effectLst/>
                        </a:rPr>
                        <a:t>Apoyo en Auditoría sobre Confiabilidad de Registros Contables y Estados Financieros, gestión 2015.</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Concluido</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IAI CBB 01 Y 02/2016</a:t>
                      </a:r>
                      <a:endParaRPr lang="es-ES" sz="1200" dirty="0">
                        <a:effectLst/>
                        <a:latin typeface="Times New Roman"/>
                        <a:ea typeface="Times New Roman"/>
                        <a:cs typeface="Times New Roman"/>
                      </a:endParaRPr>
                    </a:p>
                  </a:txBody>
                  <a:tcPr marL="22943" marR="22943" marT="0" marB="0" anchor="ctr"/>
                </a:tc>
              </a:tr>
              <a:tr h="532364">
                <a:tc>
                  <a:txBody>
                    <a:bodyPr/>
                    <a:lstStyle/>
                    <a:p>
                      <a:pPr algn="ctr">
                        <a:lnSpc>
                          <a:spcPct val="115000"/>
                        </a:lnSpc>
                        <a:spcAft>
                          <a:spcPts val="0"/>
                        </a:spcAft>
                      </a:pPr>
                      <a:r>
                        <a:rPr lang="es-BO" sz="1200">
                          <a:effectLst/>
                        </a:rPr>
                        <a:t>2</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nSpc>
                          <a:spcPct val="115000"/>
                        </a:lnSpc>
                        <a:spcAft>
                          <a:spcPts val="0"/>
                        </a:spcAft>
                      </a:pPr>
                      <a:r>
                        <a:rPr lang="es-BO" sz="1200" dirty="0">
                          <a:effectLst/>
                        </a:rPr>
                        <a:t>Auditoría Especial de Medicamentos e Insumos Médicos expirados o vencidos en la CNS Regional Cochabamba</a:t>
                      </a:r>
                      <a:endParaRPr lang="es-ES" sz="1200" dirty="0">
                        <a:effectLst/>
                        <a:latin typeface="Times New Roman"/>
                        <a:ea typeface="Times New Roman"/>
                        <a:cs typeface="Times New Roman"/>
                      </a:endParaRPr>
                    </a:p>
                  </a:txBody>
                  <a:tcPr marL="22943" marR="22943" marT="0" marB="0" anchor="b"/>
                </a:tc>
                <a:tc>
                  <a:txBody>
                    <a:bodyPr/>
                    <a:lstStyle/>
                    <a:p>
                      <a:pPr algn="ctr">
                        <a:lnSpc>
                          <a:spcPct val="115000"/>
                        </a:lnSpc>
                        <a:spcAft>
                          <a:spcPts val="0"/>
                        </a:spcAft>
                      </a:pPr>
                      <a:r>
                        <a:rPr lang="es-BO" sz="1200" dirty="0">
                          <a:effectLst/>
                        </a:rPr>
                        <a:t>En Proceso</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 </a:t>
                      </a:r>
                      <a:endParaRPr lang="es-ES" sz="1200" dirty="0">
                        <a:effectLst/>
                        <a:latin typeface="Times New Roman"/>
                        <a:ea typeface="Times New Roman"/>
                        <a:cs typeface="Times New Roman"/>
                      </a:endParaRPr>
                    </a:p>
                  </a:txBody>
                  <a:tcPr marL="22943" marR="22943" marT="0" marB="0" anchor="ctr"/>
                </a:tc>
              </a:tr>
              <a:tr h="376978">
                <a:tc>
                  <a:txBody>
                    <a:bodyPr/>
                    <a:lstStyle/>
                    <a:p>
                      <a:pPr algn="ctr">
                        <a:lnSpc>
                          <a:spcPct val="115000"/>
                        </a:lnSpc>
                        <a:spcAft>
                          <a:spcPts val="0"/>
                        </a:spcAft>
                      </a:pPr>
                      <a:r>
                        <a:rPr lang="es-BO" sz="1200">
                          <a:effectLst/>
                        </a:rPr>
                        <a:t>3</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nSpc>
                          <a:spcPct val="115000"/>
                        </a:lnSpc>
                        <a:spcAft>
                          <a:spcPts val="0"/>
                        </a:spcAft>
                      </a:pPr>
                      <a:r>
                        <a:rPr lang="es-BO" sz="1200">
                          <a:effectLst/>
                        </a:rPr>
                        <a:t>Auditoría Operativa al Servicio Laboratorio del Hospital Obrero Nº 2</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En Proceso</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IAI CBB 03/2016 </a:t>
                      </a:r>
                      <a:endParaRPr lang="es-ES" sz="1200" dirty="0">
                        <a:effectLst/>
                        <a:latin typeface="Times New Roman"/>
                        <a:ea typeface="Times New Roman"/>
                        <a:cs typeface="Times New Roman"/>
                      </a:endParaRPr>
                    </a:p>
                  </a:txBody>
                  <a:tcPr marL="22943" marR="22943" marT="0" marB="0" anchor="ctr"/>
                </a:tc>
              </a:tr>
              <a:tr h="525403">
                <a:tc>
                  <a:txBody>
                    <a:bodyPr/>
                    <a:lstStyle/>
                    <a:p>
                      <a:pPr algn="ctr">
                        <a:lnSpc>
                          <a:spcPct val="115000"/>
                        </a:lnSpc>
                        <a:spcAft>
                          <a:spcPts val="0"/>
                        </a:spcAft>
                      </a:pPr>
                      <a:r>
                        <a:rPr lang="es-BO" sz="1200">
                          <a:effectLst/>
                        </a:rPr>
                        <a:t>4</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nSpc>
                          <a:spcPct val="115000"/>
                        </a:lnSpc>
                        <a:spcAft>
                          <a:spcPts val="0"/>
                        </a:spcAft>
                      </a:pPr>
                      <a:r>
                        <a:rPr lang="es-BO" sz="1200">
                          <a:effectLst/>
                        </a:rPr>
                        <a:t>Auditoría SAYCO de los Sistemas de Programación de Operaciones y Presupuestos</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a:effectLst/>
                        </a:rPr>
                        <a:t>En Proceso</a:t>
                      </a:r>
                      <a:endParaRPr lang="es-ES" sz="1200">
                        <a:effectLst/>
                        <a:latin typeface="Times New Roman"/>
                        <a:ea typeface="Times New Roman"/>
                        <a:cs typeface="Times New Roman"/>
                      </a:endParaRPr>
                    </a:p>
                  </a:txBody>
                  <a:tcPr marL="22943" marR="22943" marT="0" marB="0" anchor="ctr"/>
                </a:tc>
                <a:tc>
                  <a:txBody>
                    <a:bodyPr/>
                    <a:lstStyle/>
                    <a:p>
                      <a:pPr>
                        <a:lnSpc>
                          <a:spcPct val="115000"/>
                        </a:lnSpc>
                      </a:pPr>
                      <a:endParaRPr lang="es-ES" sz="1200" dirty="0">
                        <a:effectLst/>
                        <a:latin typeface="Calibri"/>
                        <a:cs typeface="Times New Roman"/>
                      </a:endParaRPr>
                    </a:p>
                  </a:txBody>
                  <a:tcPr marL="22943" marR="22943" marT="0" marB="0" anchor="ctr"/>
                </a:tc>
              </a:tr>
              <a:tr h="262702">
                <a:tc gridSpan="4">
                  <a:txBody>
                    <a:bodyPr/>
                    <a:lstStyle/>
                    <a:p>
                      <a:pPr>
                        <a:lnSpc>
                          <a:spcPct val="115000"/>
                        </a:lnSpc>
                        <a:spcAft>
                          <a:spcPts val="0"/>
                        </a:spcAft>
                      </a:pPr>
                      <a:r>
                        <a:rPr lang="es-BO" sz="1200" dirty="0">
                          <a:effectLst/>
                        </a:rPr>
                        <a:t>Seguimiento a recomendaciones de informes programados</a:t>
                      </a:r>
                      <a:endParaRPr lang="es-ES" sz="1200" dirty="0">
                        <a:effectLst/>
                        <a:latin typeface="Times New Roman"/>
                        <a:ea typeface="Times New Roman"/>
                        <a:cs typeface="Times New Roman"/>
                      </a:endParaRPr>
                    </a:p>
                  </a:txBody>
                  <a:tcPr marL="22943" marR="22943" marT="0" marB="0" anchor="ctr">
                    <a:solidFill>
                      <a:srgbClr val="0080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525403">
                <a:tc>
                  <a:txBody>
                    <a:bodyPr/>
                    <a:lstStyle/>
                    <a:p>
                      <a:pPr algn="ctr">
                        <a:lnSpc>
                          <a:spcPct val="115000"/>
                        </a:lnSpc>
                        <a:spcAft>
                          <a:spcPts val="0"/>
                        </a:spcAft>
                      </a:pPr>
                      <a:r>
                        <a:rPr lang="es-BO" sz="1200">
                          <a:effectLst/>
                        </a:rPr>
                        <a:t>1</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gn="just">
                        <a:lnSpc>
                          <a:spcPct val="115000"/>
                        </a:lnSpc>
                        <a:spcAft>
                          <a:spcPts val="0"/>
                        </a:spcAft>
                      </a:pPr>
                      <a:r>
                        <a:rPr lang="es-BO" sz="1200" dirty="0">
                          <a:effectLst/>
                        </a:rPr>
                        <a:t>Primer Seguimiento Auditoría sobre Confiabilidad de Registros Contables y Estados Financieros, gestión 2014.</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a:effectLst/>
                        </a:rPr>
                        <a:t>Concluido</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IAI CBB 01/2015</a:t>
                      </a:r>
                      <a:br>
                        <a:rPr lang="es-BO" sz="1200" dirty="0">
                          <a:effectLst/>
                        </a:rPr>
                      </a:br>
                      <a:r>
                        <a:rPr lang="es-BO" sz="1200" dirty="0">
                          <a:effectLst/>
                        </a:rPr>
                        <a:t> (M 16/1) </a:t>
                      </a:r>
                      <a:endParaRPr lang="es-ES" sz="1200" dirty="0">
                        <a:effectLst/>
                        <a:latin typeface="Times New Roman"/>
                        <a:ea typeface="Times New Roman"/>
                        <a:cs typeface="Times New Roman"/>
                      </a:endParaRPr>
                    </a:p>
                  </a:txBody>
                  <a:tcPr marL="22943" marR="22943" marT="0" marB="0" anchor="ctr"/>
                </a:tc>
              </a:tr>
              <a:tr h="525403">
                <a:tc>
                  <a:txBody>
                    <a:bodyPr/>
                    <a:lstStyle/>
                    <a:p>
                      <a:pPr algn="ctr">
                        <a:lnSpc>
                          <a:spcPct val="115000"/>
                        </a:lnSpc>
                        <a:spcAft>
                          <a:spcPts val="0"/>
                        </a:spcAft>
                      </a:pPr>
                      <a:r>
                        <a:rPr lang="es-BO" sz="1200">
                          <a:effectLst/>
                        </a:rPr>
                        <a:t>2</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gn="just">
                        <a:lnSpc>
                          <a:spcPct val="115000"/>
                        </a:lnSpc>
                        <a:spcAft>
                          <a:spcPts val="0"/>
                        </a:spcAft>
                      </a:pPr>
                      <a:r>
                        <a:rPr lang="es-BO" sz="1200">
                          <a:effectLst/>
                        </a:rPr>
                        <a:t>Primer Seguimiento Auditoría SAYCO sobre Evaluación del Sistema de Programación de Operaciones, Gestión 2014 y Primer Trimestre 2015</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a:effectLst/>
                        </a:rPr>
                        <a:t>En Proceso</a:t>
                      </a:r>
                      <a:endParaRPr lang="es-ES" sz="1200">
                        <a:effectLst/>
                        <a:latin typeface="Times New Roman"/>
                        <a:ea typeface="Times New Roman"/>
                        <a:cs typeface="Times New Roman"/>
                      </a:endParaRPr>
                    </a:p>
                  </a:txBody>
                  <a:tcPr marL="22943" marR="22943" marT="0" marB="0" anchor="ctr"/>
                </a:tc>
                <a:tc>
                  <a:txBody>
                    <a:bodyPr/>
                    <a:lstStyle/>
                    <a:p>
                      <a:pPr>
                        <a:lnSpc>
                          <a:spcPct val="115000"/>
                        </a:lnSpc>
                        <a:spcAft>
                          <a:spcPts val="0"/>
                        </a:spcAft>
                      </a:pPr>
                      <a:r>
                        <a:rPr lang="es-BO" sz="1200" dirty="0">
                          <a:effectLst/>
                        </a:rPr>
                        <a:t> </a:t>
                      </a:r>
                      <a:endParaRPr lang="es-ES" sz="1200" dirty="0">
                        <a:effectLst/>
                        <a:latin typeface="Times New Roman"/>
                        <a:ea typeface="Times New Roman"/>
                        <a:cs typeface="Times New Roman"/>
                      </a:endParaRPr>
                    </a:p>
                  </a:txBody>
                  <a:tcPr marL="22943" marR="22943" marT="0" marB="0" anchor="ctr"/>
                </a:tc>
              </a:tr>
              <a:tr h="525403">
                <a:tc>
                  <a:txBody>
                    <a:bodyPr/>
                    <a:lstStyle/>
                    <a:p>
                      <a:pPr algn="ctr">
                        <a:lnSpc>
                          <a:spcPct val="115000"/>
                        </a:lnSpc>
                        <a:spcAft>
                          <a:spcPts val="0"/>
                        </a:spcAft>
                      </a:pPr>
                      <a:r>
                        <a:rPr lang="es-BO" sz="1200">
                          <a:effectLst/>
                        </a:rPr>
                        <a:t>3</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gn="just">
                        <a:lnSpc>
                          <a:spcPct val="115000"/>
                        </a:lnSpc>
                        <a:spcAft>
                          <a:spcPts val="0"/>
                        </a:spcAft>
                      </a:pPr>
                      <a:r>
                        <a:rPr lang="es-BO" sz="1200">
                          <a:effectLst/>
                        </a:rPr>
                        <a:t>Seguimiento Auditoría Especial a la Gestión del Dr. Víctor Manuel Aguilar Velásquez, Administrador Regional.</a:t>
                      </a:r>
                      <a:endParaRPr lang="es-ES" sz="1200">
                        <a:effectLst/>
                        <a:latin typeface="Times New Roman"/>
                        <a:ea typeface="Times New Roman"/>
                        <a:cs typeface="Times New Roman"/>
                      </a:endParaRPr>
                    </a:p>
                  </a:txBody>
                  <a:tcPr marL="22943" marR="22943" marT="0" marB="0" anchor="ctr"/>
                </a:tc>
                <a:tc gridSpan="2">
                  <a:txBody>
                    <a:bodyPr/>
                    <a:lstStyle/>
                    <a:p>
                      <a:pPr algn="ctr">
                        <a:lnSpc>
                          <a:spcPct val="115000"/>
                        </a:lnSpc>
                        <a:spcAft>
                          <a:spcPts val="0"/>
                        </a:spcAft>
                      </a:pPr>
                      <a:r>
                        <a:rPr lang="es-BO" sz="1200" dirty="0">
                          <a:effectLst/>
                        </a:rPr>
                        <a:t>Programado para ejecutarse entre el 22-09-2016 al 19-10-2016</a:t>
                      </a:r>
                      <a:endParaRPr lang="es-ES" sz="1200" dirty="0">
                        <a:effectLst/>
                        <a:latin typeface="Times New Roman"/>
                        <a:ea typeface="Times New Roman"/>
                        <a:cs typeface="Times New Roman"/>
                      </a:endParaRPr>
                    </a:p>
                  </a:txBody>
                  <a:tcPr marL="22943" marR="22943" marT="0" marB="0" anchor="ctr"/>
                </a:tc>
                <a:tc hMerge="1">
                  <a:txBody>
                    <a:bodyPr/>
                    <a:lstStyle/>
                    <a:p>
                      <a:endParaRPr lang="es-ES"/>
                    </a:p>
                  </a:txBody>
                  <a:tcPr/>
                </a:tc>
              </a:tr>
              <a:tr h="525403">
                <a:tc>
                  <a:txBody>
                    <a:bodyPr/>
                    <a:lstStyle/>
                    <a:p>
                      <a:pPr algn="ctr">
                        <a:lnSpc>
                          <a:spcPct val="115000"/>
                        </a:lnSpc>
                        <a:spcAft>
                          <a:spcPts val="0"/>
                        </a:spcAft>
                      </a:pPr>
                      <a:r>
                        <a:rPr lang="es-BO" sz="1200">
                          <a:effectLst/>
                        </a:rPr>
                        <a:t>4</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gn="just">
                        <a:lnSpc>
                          <a:spcPct val="115000"/>
                        </a:lnSpc>
                        <a:spcAft>
                          <a:spcPts val="0"/>
                        </a:spcAft>
                      </a:pPr>
                      <a:r>
                        <a:rPr lang="es-BO" sz="1200">
                          <a:effectLst/>
                        </a:rPr>
                        <a:t>Seguimiento Auditoría Operativa a los Servicios de Gineco-Obstetricia y Pediatría del Hospital Obrero N° 2.</a:t>
                      </a:r>
                      <a:endParaRPr lang="es-ES" sz="1200">
                        <a:effectLst/>
                        <a:latin typeface="Times New Roman"/>
                        <a:ea typeface="Times New Roman"/>
                        <a:cs typeface="Times New Roman"/>
                      </a:endParaRPr>
                    </a:p>
                  </a:txBody>
                  <a:tcPr marL="22943" marR="22943" marT="0" marB="0" anchor="ctr"/>
                </a:tc>
                <a:tc gridSpan="2">
                  <a:txBody>
                    <a:bodyPr/>
                    <a:lstStyle/>
                    <a:p>
                      <a:pPr algn="ctr">
                        <a:lnSpc>
                          <a:spcPct val="115000"/>
                        </a:lnSpc>
                        <a:spcAft>
                          <a:spcPts val="0"/>
                        </a:spcAft>
                      </a:pPr>
                      <a:r>
                        <a:rPr lang="es-BO" sz="1200" dirty="0">
                          <a:effectLst/>
                        </a:rPr>
                        <a:t>Programado para ejecutarse entre el 20-10-2016 al 15-11-2016</a:t>
                      </a:r>
                      <a:endParaRPr lang="es-ES" sz="1200" dirty="0">
                        <a:effectLst/>
                        <a:latin typeface="Times New Roman"/>
                        <a:ea typeface="Times New Roman"/>
                        <a:cs typeface="Times New Roman"/>
                      </a:endParaRPr>
                    </a:p>
                  </a:txBody>
                  <a:tcPr marL="22943" marR="22943" marT="0" marB="0" anchor="ctr"/>
                </a:tc>
                <a:tc hMerge="1">
                  <a:txBody>
                    <a:bodyPr/>
                    <a:lstStyle/>
                    <a:p>
                      <a:endParaRPr lang="es-ES"/>
                    </a:p>
                  </a:txBody>
                  <a:tcPr/>
                </a:tc>
              </a:tr>
            </a:tbl>
          </a:graphicData>
        </a:graphic>
      </p:graphicFrame>
      <p:sp>
        <p:nvSpPr>
          <p:cNvPr id="6" name="5 Rectángulo"/>
          <p:cNvSpPr/>
          <p:nvPr/>
        </p:nvSpPr>
        <p:spPr>
          <a:xfrm>
            <a:off x="1110393" y="188640"/>
            <a:ext cx="6955687" cy="538609"/>
          </a:xfrm>
          <a:prstGeom prst="rect">
            <a:avLst/>
          </a:prstGeom>
        </p:spPr>
        <p:txBody>
          <a:bodyPr wrap="none">
            <a:spAutoFit/>
          </a:bodyPr>
          <a:lstStyle/>
          <a:p>
            <a:pPr lvl="0" algn="ctr"/>
            <a:r>
              <a:rPr lang="es-ES" sz="2900" b="1" dirty="0" smtClean="0">
                <a:solidFill>
                  <a:srgbClr val="0A5E24"/>
                </a:solidFill>
                <a:latin typeface="Calibri"/>
              </a:rPr>
              <a:t>UNIDAD DE AUDITORÍA INTERNA REGIONAL</a:t>
            </a:r>
            <a:endParaRPr lang="es-ES" sz="2900" dirty="0">
              <a:solidFill>
                <a:prstClr val="black"/>
              </a:solidFill>
            </a:endParaRPr>
          </a:p>
        </p:txBody>
      </p:sp>
    </p:spTree>
    <p:extLst>
      <p:ext uri="{BB962C8B-B14F-4D97-AF65-F5344CB8AC3E}">
        <p14:creationId xmlns:p14="http://schemas.microsoft.com/office/powerpoint/2010/main" val="2047177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454574638"/>
              </p:ext>
            </p:extLst>
          </p:nvPr>
        </p:nvGraphicFramePr>
        <p:xfrm>
          <a:off x="755575" y="764704"/>
          <a:ext cx="7560841" cy="5112566"/>
        </p:xfrm>
        <a:graphic>
          <a:graphicData uri="http://schemas.openxmlformats.org/drawingml/2006/table">
            <a:tbl>
              <a:tblPr firstRow="1" firstCol="1" bandRow="1">
                <a:tableStyleId>{F5AB1C69-6EDB-4FF4-983F-18BD219EF322}</a:tableStyleId>
              </a:tblPr>
              <a:tblGrid>
                <a:gridCol w="340404"/>
                <a:gridCol w="4469716"/>
                <a:gridCol w="1260545"/>
                <a:gridCol w="1490176"/>
              </a:tblGrid>
              <a:tr h="646670">
                <a:tc>
                  <a:txBody>
                    <a:bodyPr/>
                    <a:lstStyle/>
                    <a:p>
                      <a:pPr algn="ctr">
                        <a:lnSpc>
                          <a:spcPct val="115000"/>
                        </a:lnSpc>
                        <a:spcAft>
                          <a:spcPts val="0"/>
                        </a:spcAft>
                      </a:pPr>
                      <a:r>
                        <a:rPr lang="es-BO" sz="1200" dirty="0">
                          <a:effectLst/>
                        </a:rPr>
                        <a:t>Nº</a:t>
                      </a:r>
                      <a:endParaRPr lang="es-ES" sz="1200" dirty="0">
                        <a:effectLst/>
                        <a:latin typeface="Times New Roman"/>
                        <a:ea typeface="Times New Roman"/>
                        <a:cs typeface="Times New Roman"/>
                      </a:endParaRPr>
                    </a:p>
                  </a:txBody>
                  <a:tcPr marL="22943" marR="22943" marT="0" marB="0" anchor="ctr">
                    <a:solidFill>
                      <a:srgbClr val="008000"/>
                    </a:solidFill>
                  </a:tcPr>
                </a:tc>
                <a:tc>
                  <a:txBody>
                    <a:bodyPr/>
                    <a:lstStyle/>
                    <a:p>
                      <a:pPr algn="ctr">
                        <a:lnSpc>
                          <a:spcPct val="115000"/>
                        </a:lnSpc>
                        <a:spcAft>
                          <a:spcPts val="0"/>
                        </a:spcAft>
                      </a:pPr>
                      <a:r>
                        <a:rPr lang="es-BO" sz="1200" dirty="0">
                          <a:effectLst/>
                        </a:rPr>
                        <a:t>ACTIVIDADES</a:t>
                      </a:r>
                      <a:endParaRPr lang="es-ES" sz="1200" dirty="0">
                        <a:effectLst/>
                        <a:latin typeface="Times New Roman"/>
                        <a:ea typeface="Times New Roman"/>
                        <a:cs typeface="Times New Roman"/>
                      </a:endParaRPr>
                    </a:p>
                  </a:txBody>
                  <a:tcPr marL="22943" marR="22943" marT="0" marB="0" anchor="ctr">
                    <a:solidFill>
                      <a:srgbClr val="008000"/>
                    </a:solidFill>
                  </a:tcPr>
                </a:tc>
                <a:tc>
                  <a:txBody>
                    <a:bodyPr/>
                    <a:lstStyle/>
                    <a:p>
                      <a:pPr algn="ctr">
                        <a:lnSpc>
                          <a:spcPct val="115000"/>
                        </a:lnSpc>
                        <a:spcAft>
                          <a:spcPts val="0"/>
                        </a:spcAft>
                      </a:pPr>
                      <a:r>
                        <a:rPr lang="es-BO" sz="1200" dirty="0">
                          <a:effectLst/>
                        </a:rPr>
                        <a:t>SITUACIÓN DEL EXAMEN</a:t>
                      </a:r>
                      <a:endParaRPr lang="es-ES" sz="1200" dirty="0">
                        <a:effectLst/>
                        <a:latin typeface="Times New Roman"/>
                        <a:ea typeface="Times New Roman"/>
                        <a:cs typeface="Times New Roman"/>
                      </a:endParaRPr>
                    </a:p>
                  </a:txBody>
                  <a:tcPr marL="22943" marR="22943" marT="0" marB="0" anchor="ctr">
                    <a:solidFill>
                      <a:srgbClr val="008000"/>
                    </a:solidFill>
                  </a:tcPr>
                </a:tc>
                <a:tc>
                  <a:txBody>
                    <a:bodyPr/>
                    <a:lstStyle/>
                    <a:p>
                      <a:pPr algn="ctr">
                        <a:lnSpc>
                          <a:spcPct val="115000"/>
                        </a:lnSpc>
                        <a:spcAft>
                          <a:spcPts val="0"/>
                        </a:spcAft>
                      </a:pPr>
                      <a:r>
                        <a:rPr lang="es-BO" sz="1200" dirty="0">
                          <a:effectLst/>
                        </a:rPr>
                        <a:t>Nº DE INFORME</a:t>
                      </a:r>
                      <a:endParaRPr lang="es-ES" sz="1200" dirty="0">
                        <a:effectLst/>
                        <a:latin typeface="Times New Roman"/>
                        <a:ea typeface="Times New Roman"/>
                        <a:cs typeface="Times New Roman"/>
                      </a:endParaRPr>
                    </a:p>
                  </a:txBody>
                  <a:tcPr marL="22943" marR="22943" marT="0" marB="0" anchor="ctr">
                    <a:solidFill>
                      <a:srgbClr val="008000"/>
                    </a:solidFill>
                  </a:tcPr>
                </a:tc>
              </a:tr>
              <a:tr h="585876">
                <a:tc>
                  <a:txBody>
                    <a:bodyPr/>
                    <a:lstStyle/>
                    <a:p>
                      <a:pPr algn="ctr">
                        <a:lnSpc>
                          <a:spcPct val="115000"/>
                        </a:lnSpc>
                        <a:spcAft>
                          <a:spcPts val="0"/>
                        </a:spcAft>
                      </a:pPr>
                      <a:r>
                        <a:rPr lang="es-BO" sz="1200" dirty="0">
                          <a:effectLst/>
                        </a:rPr>
                        <a:t> </a:t>
                      </a:r>
                      <a:endParaRPr lang="es-ES" sz="1200" dirty="0">
                        <a:effectLst/>
                        <a:latin typeface="Times New Roman"/>
                        <a:ea typeface="Times New Roman"/>
                        <a:cs typeface="Times New Roman"/>
                      </a:endParaRPr>
                    </a:p>
                  </a:txBody>
                  <a:tcPr marL="22943" marR="22943" marT="0" marB="0" anchor="ctr">
                    <a:solidFill>
                      <a:srgbClr val="008000"/>
                    </a:solidFill>
                  </a:tcPr>
                </a:tc>
                <a:tc gridSpan="3">
                  <a:txBody>
                    <a:bodyPr/>
                    <a:lstStyle/>
                    <a:p>
                      <a:pPr>
                        <a:lnSpc>
                          <a:spcPct val="115000"/>
                        </a:lnSpc>
                        <a:spcAft>
                          <a:spcPts val="0"/>
                        </a:spcAft>
                      </a:pPr>
                      <a:r>
                        <a:rPr lang="es-BO" sz="1200" dirty="0">
                          <a:solidFill>
                            <a:schemeClr val="bg1"/>
                          </a:solidFill>
                          <a:effectLst/>
                        </a:rPr>
                        <a:t>Auditorías no Programadas a Requerimiento de la MAE, Dpto. </a:t>
                      </a:r>
                      <a:r>
                        <a:rPr lang="es-BO" sz="1200" dirty="0" err="1">
                          <a:solidFill>
                            <a:schemeClr val="bg1"/>
                          </a:solidFill>
                          <a:effectLst/>
                        </a:rPr>
                        <a:t>Nal</a:t>
                      </a:r>
                      <a:r>
                        <a:rPr lang="es-BO" sz="1200" dirty="0">
                          <a:solidFill>
                            <a:schemeClr val="bg1"/>
                          </a:solidFill>
                          <a:effectLst/>
                        </a:rPr>
                        <a:t>. Auditoría Interna, Sugeridas por la CGE y/o a Iniciativa de la UAI</a:t>
                      </a:r>
                      <a:endParaRPr lang="es-ES" sz="1200" dirty="0">
                        <a:solidFill>
                          <a:schemeClr val="bg1"/>
                        </a:solidFill>
                        <a:effectLst/>
                        <a:latin typeface="Times New Roman"/>
                        <a:ea typeface="Times New Roman"/>
                        <a:cs typeface="Times New Roman"/>
                      </a:endParaRPr>
                    </a:p>
                  </a:txBody>
                  <a:tcPr marL="22943" marR="22943" marT="0" marB="0" anchor="ctr">
                    <a:solidFill>
                      <a:srgbClr val="008000"/>
                    </a:solidFill>
                  </a:tcPr>
                </a:tc>
                <a:tc hMerge="1">
                  <a:txBody>
                    <a:bodyPr/>
                    <a:lstStyle/>
                    <a:p>
                      <a:endParaRPr lang="es-ES"/>
                    </a:p>
                  </a:txBody>
                  <a:tcPr/>
                </a:tc>
                <a:tc hMerge="1">
                  <a:txBody>
                    <a:bodyPr/>
                    <a:lstStyle/>
                    <a:p>
                      <a:endParaRPr lang="es-ES"/>
                    </a:p>
                  </a:txBody>
                  <a:tcPr/>
                </a:tc>
              </a:tr>
              <a:tr h="646670">
                <a:tc>
                  <a:txBody>
                    <a:bodyPr/>
                    <a:lstStyle/>
                    <a:p>
                      <a:pPr algn="ctr">
                        <a:lnSpc>
                          <a:spcPct val="115000"/>
                        </a:lnSpc>
                        <a:spcAft>
                          <a:spcPts val="0"/>
                        </a:spcAft>
                      </a:pPr>
                      <a:r>
                        <a:rPr lang="es-BO" sz="1200">
                          <a:effectLst/>
                        </a:rPr>
                        <a:t>1</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gn="just">
                        <a:lnSpc>
                          <a:spcPct val="115000"/>
                        </a:lnSpc>
                        <a:spcAft>
                          <a:spcPts val="0"/>
                        </a:spcAft>
                      </a:pPr>
                      <a:r>
                        <a:rPr lang="es-BO" sz="1200" dirty="0">
                          <a:effectLst/>
                        </a:rPr>
                        <a:t>Informe de Relevamiento Nº 1/2016 Incumplimiento de Plazos en Órdenes de Compra</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Concluido</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IR 01/2016</a:t>
                      </a:r>
                      <a:endParaRPr lang="es-ES" sz="1200" dirty="0">
                        <a:effectLst/>
                        <a:latin typeface="Times New Roman"/>
                        <a:ea typeface="Times New Roman"/>
                        <a:cs typeface="Times New Roman"/>
                      </a:endParaRPr>
                    </a:p>
                  </a:txBody>
                  <a:tcPr marL="22943" marR="22943" marT="0" marB="0" anchor="ctr"/>
                </a:tc>
              </a:tr>
              <a:tr h="646670">
                <a:tc>
                  <a:txBody>
                    <a:bodyPr/>
                    <a:lstStyle/>
                    <a:p>
                      <a:pPr algn="ctr">
                        <a:lnSpc>
                          <a:spcPct val="115000"/>
                        </a:lnSpc>
                        <a:spcAft>
                          <a:spcPts val="0"/>
                        </a:spcAft>
                      </a:pPr>
                      <a:r>
                        <a:rPr lang="es-BO" sz="1200">
                          <a:effectLst/>
                        </a:rPr>
                        <a:t>2</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nSpc>
                          <a:spcPct val="115000"/>
                        </a:lnSpc>
                        <a:spcAft>
                          <a:spcPts val="0"/>
                        </a:spcAft>
                      </a:pPr>
                      <a:r>
                        <a:rPr lang="es-BO" sz="1200" dirty="0">
                          <a:effectLst/>
                        </a:rPr>
                        <a:t>Informe Relación de Hechos Nº 01/2016 Recepción Ropa de trabajo fuera del Plazo establecido, concordante con el Informe IDAI 002/2015 punto 2.9</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a:effectLst/>
                        </a:rPr>
                        <a:t>Concluido</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IC-01/2016</a:t>
                      </a:r>
                      <a:endParaRPr lang="es-ES" sz="1200" dirty="0">
                        <a:effectLst/>
                        <a:latin typeface="Times New Roman"/>
                        <a:ea typeface="Times New Roman"/>
                        <a:cs typeface="Times New Roman"/>
                      </a:endParaRPr>
                    </a:p>
                  </a:txBody>
                  <a:tcPr marL="22943" marR="22943" marT="0" marB="0" anchor="ctr"/>
                </a:tc>
              </a:tr>
              <a:tr h="646670">
                <a:tc>
                  <a:txBody>
                    <a:bodyPr/>
                    <a:lstStyle/>
                    <a:p>
                      <a:pPr algn="ctr">
                        <a:lnSpc>
                          <a:spcPct val="115000"/>
                        </a:lnSpc>
                        <a:spcAft>
                          <a:spcPts val="0"/>
                        </a:spcAft>
                      </a:pPr>
                      <a:r>
                        <a:rPr lang="es-BO" sz="1200">
                          <a:effectLst/>
                        </a:rPr>
                        <a:t>3</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nSpc>
                          <a:spcPct val="115000"/>
                        </a:lnSpc>
                        <a:spcAft>
                          <a:spcPts val="0"/>
                        </a:spcAft>
                      </a:pPr>
                      <a:r>
                        <a:rPr lang="es-BO" sz="1200">
                          <a:effectLst/>
                        </a:rPr>
                        <a:t>Informe Costo Beneficio ICB 01/2016 referente al pago de servicios básicos con intereses por mora y reconexiones</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Concluido</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ICB-01/2016</a:t>
                      </a:r>
                      <a:endParaRPr lang="es-ES" sz="1200" dirty="0">
                        <a:effectLst/>
                        <a:latin typeface="Times New Roman"/>
                        <a:ea typeface="Times New Roman"/>
                        <a:cs typeface="Times New Roman"/>
                      </a:endParaRPr>
                    </a:p>
                  </a:txBody>
                  <a:tcPr marL="22943" marR="22943" marT="0" marB="0" anchor="ctr"/>
                </a:tc>
              </a:tr>
              <a:tr h="646670">
                <a:tc>
                  <a:txBody>
                    <a:bodyPr/>
                    <a:lstStyle/>
                    <a:p>
                      <a:pPr algn="ctr">
                        <a:lnSpc>
                          <a:spcPct val="115000"/>
                        </a:lnSpc>
                        <a:spcAft>
                          <a:spcPts val="0"/>
                        </a:spcAft>
                      </a:pPr>
                      <a:r>
                        <a:rPr lang="es-BO" sz="1200">
                          <a:effectLst/>
                        </a:rPr>
                        <a:t>4</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gn="just">
                        <a:lnSpc>
                          <a:spcPct val="115000"/>
                        </a:lnSpc>
                        <a:spcAft>
                          <a:spcPts val="0"/>
                        </a:spcAft>
                      </a:pPr>
                      <a:r>
                        <a:rPr lang="es-BO" sz="1200">
                          <a:effectLst/>
                        </a:rPr>
                        <a:t>Informe de Relación de Hechos referente a las irregularidades en la Adquisición de Equipos la empresa COSIN</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Concluido</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RE-01-2016</a:t>
                      </a:r>
                      <a:endParaRPr lang="es-ES" sz="1200" dirty="0">
                        <a:effectLst/>
                        <a:latin typeface="Times New Roman"/>
                        <a:ea typeface="Times New Roman"/>
                        <a:cs typeface="Times New Roman"/>
                      </a:endParaRPr>
                    </a:p>
                  </a:txBody>
                  <a:tcPr marL="22943" marR="22943" marT="0" marB="0" anchor="ctr"/>
                </a:tc>
              </a:tr>
              <a:tr h="646670">
                <a:tc>
                  <a:txBody>
                    <a:bodyPr/>
                    <a:lstStyle/>
                    <a:p>
                      <a:pPr algn="ctr">
                        <a:lnSpc>
                          <a:spcPct val="115000"/>
                        </a:lnSpc>
                        <a:spcAft>
                          <a:spcPts val="0"/>
                        </a:spcAft>
                      </a:pPr>
                      <a:r>
                        <a:rPr lang="es-BO" sz="1200">
                          <a:effectLst/>
                        </a:rPr>
                        <a:t>5</a:t>
                      </a:r>
                      <a:endParaRPr lang="es-ES" sz="1200">
                        <a:effectLst/>
                        <a:latin typeface="Times New Roman"/>
                        <a:ea typeface="Times New Roman"/>
                        <a:cs typeface="Times New Roman"/>
                      </a:endParaRPr>
                    </a:p>
                  </a:txBody>
                  <a:tcPr marL="22943" marR="22943" marT="0" marB="0" anchor="ctr">
                    <a:solidFill>
                      <a:srgbClr val="008000"/>
                    </a:solidFill>
                  </a:tcPr>
                </a:tc>
                <a:tc>
                  <a:txBody>
                    <a:bodyPr/>
                    <a:lstStyle/>
                    <a:p>
                      <a:pPr algn="just">
                        <a:lnSpc>
                          <a:spcPct val="115000"/>
                        </a:lnSpc>
                        <a:spcAft>
                          <a:spcPts val="0"/>
                        </a:spcAft>
                      </a:pPr>
                      <a:r>
                        <a:rPr lang="es-BO" sz="1200">
                          <a:effectLst/>
                        </a:rPr>
                        <a:t>Informe Costo Beneficio por Pago de Multa y Actualización por Desahucio caso Alfredo Andrade Santibáñez</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a:effectLst/>
                        </a:rPr>
                        <a:t>En proceso</a:t>
                      </a:r>
                      <a:endParaRPr lang="es-ES" sz="1200">
                        <a:effectLst/>
                      </a:endParaRPr>
                    </a:p>
                    <a:p>
                      <a:pPr algn="ctr">
                        <a:lnSpc>
                          <a:spcPct val="115000"/>
                        </a:lnSpc>
                        <a:spcAft>
                          <a:spcPts val="0"/>
                        </a:spcAft>
                      </a:pPr>
                      <a:r>
                        <a:rPr lang="es-BO" sz="1200">
                          <a:effectLst/>
                        </a:rPr>
                        <a:t>(*)</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ICB-02/2016</a:t>
                      </a:r>
                      <a:endParaRPr lang="es-ES" sz="1200" dirty="0">
                        <a:effectLst/>
                        <a:latin typeface="Times New Roman"/>
                        <a:ea typeface="Times New Roman"/>
                        <a:cs typeface="Times New Roman"/>
                      </a:endParaRPr>
                    </a:p>
                  </a:txBody>
                  <a:tcPr marL="22943" marR="22943" marT="0" marB="0" anchor="ctr"/>
                </a:tc>
              </a:tr>
              <a:tr h="646670">
                <a:tc>
                  <a:txBody>
                    <a:bodyPr/>
                    <a:lstStyle/>
                    <a:p>
                      <a:pPr algn="ctr">
                        <a:lnSpc>
                          <a:spcPct val="115000"/>
                        </a:lnSpc>
                        <a:spcAft>
                          <a:spcPts val="0"/>
                        </a:spcAft>
                      </a:pPr>
                      <a:r>
                        <a:rPr lang="es-BO" sz="1200" dirty="0">
                          <a:effectLst/>
                        </a:rPr>
                        <a:t>6</a:t>
                      </a:r>
                      <a:endParaRPr lang="es-ES" sz="1200" dirty="0">
                        <a:effectLst/>
                        <a:latin typeface="Times New Roman"/>
                        <a:ea typeface="Times New Roman"/>
                        <a:cs typeface="Times New Roman"/>
                      </a:endParaRPr>
                    </a:p>
                  </a:txBody>
                  <a:tcPr marL="22943" marR="22943" marT="0" marB="0" anchor="ctr">
                    <a:solidFill>
                      <a:srgbClr val="008000"/>
                    </a:solidFill>
                  </a:tcPr>
                </a:tc>
                <a:tc>
                  <a:txBody>
                    <a:bodyPr/>
                    <a:lstStyle/>
                    <a:p>
                      <a:pPr algn="just">
                        <a:lnSpc>
                          <a:spcPct val="115000"/>
                        </a:lnSpc>
                        <a:spcAft>
                          <a:spcPts val="0"/>
                        </a:spcAft>
                      </a:pPr>
                      <a:r>
                        <a:rPr lang="es-BO" sz="1200" dirty="0">
                          <a:effectLst/>
                        </a:rPr>
                        <a:t>Informe Administrativo caso Ampliación de Plazo Contrato 101/2015 Compra Equipos Laboratorio para Hospital Obrero Nº 2</a:t>
                      </a:r>
                      <a:endParaRPr lang="es-ES" sz="1200" dirty="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a:effectLst/>
                        </a:rPr>
                        <a:t>En proceso</a:t>
                      </a:r>
                      <a:endParaRPr lang="es-ES" sz="1200">
                        <a:effectLst/>
                      </a:endParaRPr>
                    </a:p>
                    <a:p>
                      <a:pPr algn="ctr">
                        <a:lnSpc>
                          <a:spcPct val="115000"/>
                        </a:lnSpc>
                        <a:spcAft>
                          <a:spcPts val="0"/>
                        </a:spcAft>
                      </a:pPr>
                      <a:r>
                        <a:rPr lang="es-BO" sz="1200">
                          <a:effectLst/>
                        </a:rPr>
                        <a:t>(*)</a:t>
                      </a:r>
                      <a:endParaRPr lang="es-ES" sz="1200">
                        <a:effectLst/>
                        <a:latin typeface="Times New Roman"/>
                        <a:ea typeface="Times New Roman"/>
                        <a:cs typeface="Times New Roman"/>
                      </a:endParaRPr>
                    </a:p>
                  </a:txBody>
                  <a:tcPr marL="22943" marR="22943" marT="0" marB="0" anchor="ctr"/>
                </a:tc>
                <a:tc>
                  <a:txBody>
                    <a:bodyPr/>
                    <a:lstStyle/>
                    <a:p>
                      <a:pPr algn="ctr">
                        <a:lnSpc>
                          <a:spcPct val="115000"/>
                        </a:lnSpc>
                        <a:spcAft>
                          <a:spcPts val="0"/>
                        </a:spcAft>
                      </a:pPr>
                      <a:r>
                        <a:rPr lang="es-BO" sz="1200" dirty="0">
                          <a:effectLst/>
                        </a:rPr>
                        <a:t>IA-01-2016</a:t>
                      </a:r>
                      <a:endParaRPr lang="es-ES" sz="1200" dirty="0">
                        <a:effectLst/>
                        <a:latin typeface="Times New Roman"/>
                        <a:ea typeface="Times New Roman"/>
                        <a:cs typeface="Times New Roman"/>
                      </a:endParaRPr>
                    </a:p>
                  </a:txBody>
                  <a:tcPr marL="22943" marR="22943" marT="0" marB="0" anchor="ctr"/>
                </a:tc>
              </a:tr>
            </a:tbl>
          </a:graphicData>
        </a:graphic>
      </p:graphicFrame>
      <p:sp>
        <p:nvSpPr>
          <p:cNvPr id="6" name="5 Rectángulo"/>
          <p:cNvSpPr/>
          <p:nvPr/>
        </p:nvSpPr>
        <p:spPr>
          <a:xfrm>
            <a:off x="1110393" y="188640"/>
            <a:ext cx="6955687" cy="538609"/>
          </a:xfrm>
          <a:prstGeom prst="rect">
            <a:avLst/>
          </a:prstGeom>
        </p:spPr>
        <p:txBody>
          <a:bodyPr wrap="none">
            <a:spAutoFit/>
          </a:bodyPr>
          <a:lstStyle/>
          <a:p>
            <a:pPr lvl="0" algn="ctr"/>
            <a:r>
              <a:rPr lang="es-ES" sz="2900" b="1" dirty="0" smtClean="0">
                <a:solidFill>
                  <a:srgbClr val="0A5E24"/>
                </a:solidFill>
                <a:latin typeface="Calibri"/>
              </a:rPr>
              <a:t>UNIDAD DE AUDITORÍA INTERNA REGIONAL</a:t>
            </a:r>
            <a:endParaRPr lang="es-ES" sz="2900" dirty="0">
              <a:solidFill>
                <a:prstClr val="black"/>
              </a:solidFill>
            </a:endParaRPr>
          </a:p>
        </p:txBody>
      </p:sp>
      <p:sp>
        <p:nvSpPr>
          <p:cNvPr id="7" name="7 Rectángulo"/>
          <p:cNvSpPr>
            <a:spLocks noChangeArrowheads="1"/>
          </p:cNvSpPr>
          <p:nvPr/>
        </p:nvSpPr>
        <p:spPr bwMode="auto">
          <a:xfrm>
            <a:off x="755576" y="5890481"/>
            <a:ext cx="28921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Unidad de Auditoría Interna Regional</a:t>
            </a:r>
            <a:endParaRPr lang="es-ES" sz="1100" dirty="0"/>
          </a:p>
        </p:txBody>
      </p:sp>
    </p:spTree>
    <p:extLst>
      <p:ext uri="{BB962C8B-B14F-4D97-AF65-F5344CB8AC3E}">
        <p14:creationId xmlns:p14="http://schemas.microsoft.com/office/powerpoint/2010/main" val="2470643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1203324049"/>
              </p:ext>
            </p:extLst>
          </p:nvPr>
        </p:nvGraphicFramePr>
        <p:xfrm>
          <a:off x="611560" y="795197"/>
          <a:ext cx="7560840" cy="5227566"/>
        </p:xfrm>
        <a:graphic>
          <a:graphicData uri="http://schemas.openxmlformats.org/drawingml/2006/table">
            <a:tbl>
              <a:tblPr firstRow="1" firstCol="1" bandRow="1">
                <a:tableStyleId>{F5AB1C69-6EDB-4FF4-983F-18BD219EF322}</a:tableStyleId>
              </a:tblPr>
              <a:tblGrid>
                <a:gridCol w="4536504"/>
                <a:gridCol w="3024336"/>
              </a:tblGrid>
              <a:tr h="256553">
                <a:tc>
                  <a:txBody>
                    <a:bodyPr/>
                    <a:lstStyle/>
                    <a:p>
                      <a:pPr algn="ctr">
                        <a:spcAft>
                          <a:spcPts val="0"/>
                        </a:spcAft>
                      </a:pPr>
                      <a:r>
                        <a:rPr lang="es-ES" sz="1200" dirty="0">
                          <a:effectLst/>
                        </a:rPr>
                        <a:t> </a:t>
                      </a:r>
                      <a:r>
                        <a:rPr lang="es-ES" sz="1200" dirty="0" smtClean="0">
                          <a:effectLst/>
                        </a:rPr>
                        <a:t>ACTIVIDADES</a:t>
                      </a:r>
                    </a:p>
                    <a:p>
                      <a:pPr algn="ctr">
                        <a:spcAft>
                          <a:spcPts val="0"/>
                        </a:spcAft>
                      </a:pPr>
                      <a:endParaRPr lang="es-ES" sz="500" dirty="0">
                        <a:effectLst/>
                        <a:latin typeface="Times New Roman"/>
                        <a:ea typeface="Times New Roman"/>
                        <a:cs typeface="Times New Roman"/>
                      </a:endParaRPr>
                    </a:p>
                  </a:txBody>
                  <a:tcPr marL="20646" marR="20646" marT="0" marB="0">
                    <a:solidFill>
                      <a:srgbClr val="008000"/>
                    </a:solidFill>
                  </a:tcPr>
                </a:tc>
                <a:tc>
                  <a:txBody>
                    <a:bodyPr/>
                    <a:lstStyle/>
                    <a:p>
                      <a:pPr algn="ctr">
                        <a:spcAft>
                          <a:spcPts val="0"/>
                        </a:spcAft>
                      </a:pPr>
                      <a:r>
                        <a:rPr lang="es-ES" sz="1100" dirty="0">
                          <a:effectLst/>
                        </a:rPr>
                        <a:t> </a:t>
                      </a:r>
                      <a:r>
                        <a:rPr lang="es-ES" sz="1100" dirty="0" smtClean="0">
                          <a:effectLst/>
                        </a:rPr>
                        <a:t>TOTAL</a:t>
                      </a:r>
                      <a:endParaRPr lang="es-ES" sz="1100" dirty="0">
                        <a:effectLst/>
                        <a:latin typeface="Times New Roman"/>
                        <a:ea typeface="Times New Roman"/>
                        <a:cs typeface="Times New Roman"/>
                      </a:endParaRPr>
                    </a:p>
                  </a:txBody>
                  <a:tcPr marL="20646" marR="20646" marT="0" marB="0">
                    <a:solidFill>
                      <a:srgbClr val="008000"/>
                    </a:solidFill>
                  </a:tcPr>
                </a:tc>
              </a:tr>
              <a:tr h="362192">
                <a:tc>
                  <a:txBody>
                    <a:bodyPr/>
                    <a:lstStyle/>
                    <a:p>
                      <a:pPr>
                        <a:spcAft>
                          <a:spcPts val="0"/>
                        </a:spcAft>
                      </a:pPr>
                      <a:r>
                        <a:rPr lang="es-ES" sz="1200" dirty="0">
                          <a:effectLst/>
                        </a:rPr>
                        <a:t> </a:t>
                      </a:r>
                      <a:r>
                        <a:rPr lang="es-ES" sz="1200" dirty="0" smtClean="0">
                          <a:effectLst/>
                        </a:rPr>
                        <a:t>RESOLUCIONES </a:t>
                      </a:r>
                      <a:r>
                        <a:rPr lang="es-ES" sz="1200" dirty="0">
                          <a:effectLst/>
                        </a:rPr>
                        <a:t>COMITÉ DE </a:t>
                      </a:r>
                      <a:r>
                        <a:rPr lang="es-ES" sz="1200" dirty="0" smtClean="0">
                          <a:effectLst/>
                        </a:rPr>
                        <a:t>PRESTACIONES</a:t>
                      </a:r>
                    </a:p>
                    <a:p>
                      <a:pPr>
                        <a:spcAft>
                          <a:spcPts val="0"/>
                        </a:spcAft>
                      </a:pPr>
                      <a:endParaRPr lang="es-ES" sz="1200" dirty="0" smtClean="0">
                        <a:effectLst/>
                      </a:endParaRPr>
                    </a:p>
                  </a:txBody>
                  <a:tcPr marL="20646" marR="20646" marT="0" marB="0">
                    <a:solidFill>
                      <a:srgbClr val="008000"/>
                    </a:solidFill>
                  </a:tcPr>
                </a:tc>
                <a:tc>
                  <a:txBody>
                    <a:bodyPr/>
                    <a:lstStyle/>
                    <a:p>
                      <a:pPr algn="r">
                        <a:spcAft>
                          <a:spcPts val="0"/>
                        </a:spcAft>
                      </a:pPr>
                      <a:r>
                        <a:rPr lang="es-ES" sz="1100" dirty="0">
                          <a:effectLst/>
                        </a:rPr>
                        <a:t> </a:t>
                      </a:r>
                      <a:r>
                        <a:rPr lang="es-ES" sz="1100" dirty="0" smtClean="0">
                          <a:effectLst/>
                        </a:rPr>
                        <a:t>1.236</a:t>
                      </a:r>
                    </a:p>
                  </a:txBody>
                  <a:tcPr marL="20646" marR="20646" marT="0" marB="0"/>
                </a:tc>
              </a:tr>
              <a:tr h="280771">
                <a:tc>
                  <a:txBody>
                    <a:bodyPr/>
                    <a:lstStyle/>
                    <a:p>
                      <a:pPr>
                        <a:spcAft>
                          <a:spcPts val="0"/>
                        </a:spcAft>
                      </a:pPr>
                      <a:r>
                        <a:rPr lang="es-ES" sz="1200" dirty="0">
                          <a:effectLst/>
                        </a:rPr>
                        <a:t> </a:t>
                      </a:r>
                      <a:r>
                        <a:rPr lang="es-ES" sz="1200" dirty="0" smtClean="0">
                          <a:effectLst/>
                        </a:rPr>
                        <a:t>OPINIONES LEGALES</a:t>
                      </a:r>
                    </a:p>
                  </a:txBody>
                  <a:tcPr marL="20646" marR="20646" marT="0" marB="0">
                    <a:solidFill>
                      <a:srgbClr val="008000"/>
                    </a:solidFill>
                  </a:tcPr>
                </a:tc>
                <a:tc>
                  <a:txBody>
                    <a:bodyPr/>
                    <a:lstStyle/>
                    <a:p>
                      <a:pPr algn="r">
                        <a:spcAft>
                          <a:spcPts val="0"/>
                        </a:spcAft>
                      </a:pPr>
                      <a:r>
                        <a:rPr lang="es-ES" sz="1100" dirty="0">
                          <a:effectLst/>
                        </a:rPr>
                        <a:t> </a:t>
                      </a:r>
                      <a:r>
                        <a:rPr lang="es-ES" sz="1100" dirty="0" smtClean="0">
                          <a:effectLst/>
                        </a:rPr>
                        <a:t>159</a:t>
                      </a:r>
                      <a:endParaRPr lang="es-ES" sz="1100" dirty="0">
                        <a:effectLst/>
                        <a:latin typeface="Times New Roman"/>
                        <a:ea typeface="Times New Roman"/>
                        <a:cs typeface="Times New Roman"/>
                      </a:endParaRPr>
                    </a:p>
                  </a:txBody>
                  <a:tcPr marL="20646" marR="20646" marT="0" marB="0"/>
                </a:tc>
              </a:tr>
              <a:tr h="830024">
                <a:tc>
                  <a:txBody>
                    <a:bodyPr/>
                    <a:lstStyle/>
                    <a:p>
                      <a:pPr>
                        <a:spcAft>
                          <a:spcPts val="0"/>
                        </a:spcAft>
                      </a:pPr>
                      <a:r>
                        <a:rPr lang="es-ES" sz="1200" dirty="0">
                          <a:effectLst/>
                        </a:rPr>
                        <a:t> </a:t>
                      </a:r>
                      <a:r>
                        <a:rPr lang="es-ES" sz="1200" dirty="0" smtClean="0">
                          <a:effectLst/>
                        </a:rPr>
                        <a:t>PROCESOS </a:t>
                      </a:r>
                      <a:r>
                        <a:rPr lang="es-ES" sz="1200" dirty="0">
                          <a:effectLst/>
                        </a:rPr>
                        <a:t>PENALES</a:t>
                      </a:r>
                    </a:p>
                    <a:p>
                      <a:pPr>
                        <a:spcAft>
                          <a:spcPts val="0"/>
                        </a:spcAft>
                      </a:pPr>
                      <a:r>
                        <a:rPr lang="es-ES" sz="1200" dirty="0">
                          <a:effectLst/>
                        </a:rPr>
                        <a:t> </a:t>
                      </a:r>
                      <a:endParaRPr lang="es-ES" sz="1200" dirty="0">
                        <a:effectLst/>
                        <a:latin typeface="Times New Roman"/>
                        <a:ea typeface="Times New Roman"/>
                        <a:cs typeface="Times New Roman"/>
                      </a:endParaRPr>
                    </a:p>
                  </a:txBody>
                  <a:tcPr marL="20646" marR="20646" marT="0" marB="0">
                    <a:solidFill>
                      <a:srgbClr val="008000"/>
                    </a:solidFill>
                  </a:tcPr>
                </a:tc>
                <a:tc>
                  <a:txBody>
                    <a:bodyPr/>
                    <a:lstStyle/>
                    <a:p>
                      <a:pPr algn="r">
                        <a:spcAft>
                          <a:spcPts val="0"/>
                        </a:spcAft>
                      </a:pPr>
                      <a:r>
                        <a:rPr lang="es-ES" sz="1100" dirty="0" smtClean="0">
                          <a:effectLst/>
                        </a:rPr>
                        <a:t>1. Catres y Colchones (Medidas Sustitutivas). </a:t>
                      </a:r>
                    </a:p>
                    <a:p>
                      <a:pPr algn="r">
                        <a:spcAft>
                          <a:spcPts val="0"/>
                        </a:spcAft>
                      </a:pPr>
                      <a:r>
                        <a:rPr lang="es-ES" sz="1100" dirty="0" smtClean="0">
                          <a:effectLst/>
                        </a:rPr>
                        <a:t>2. Boletas de Pago (rechazado por la Fiscalía).</a:t>
                      </a:r>
                    </a:p>
                    <a:p>
                      <a:pPr algn="r">
                        <a:spcAft>
                          <a:spcPts val="0"/>
                        </a:spcAft>
                      </a:pPr>
                      <a:r>
                        <a:rPr lang="es-ES" sz="1100" dirty="0" smtClean="0">
                          <a:effectLst/>
                        </a:rPr>
                        <a:t>3. Placas de Plomo (rechazado por la Fiscalía).</a:t>
                      </a:r>
                    </a:p>
                    <a:p>
                      <a:pPr algn="r">
                        <a:spcAft>
                          <a:spcPts val="0"/>
                        </a:spcAft>
                      </a:pPr>
                      <a:r>
                        <a:rPr lang="es-ES" sz="1100" dirty="0" smtClean="0">
                          <a:effectLst/>
                        </a:rPr>
                        <a:t>4. Jabón Líquido (rechazado por la Fiscalía).</a:t>
                      </a:r>
                    </a:p>
                    <a:p>
                      <a:pPr algn="r">
                        <a:spcAft>
                          <a:spcPts val="0"/>
                        </a:spcAft>
                      </a:pPr>
                      <a:r>
                        <a:rPr lang="es-ES" sz="1100" dirty="0" smtClean="0">
                          <a:effectLst/>
                        </a:rPr>
                        <a:t>5. Venta de Catres (rechazado por la Fiscalía).</a:t>
                      </a:r>
                      <a:r>
                        <a:rPr lang="es-ES" sz="1100" dirty="0">
                          <a:effectLst/>
                        </a:rPr>
                        <a:t> </a:t>
                      </a:r>
                      <a:endParaRPr lang="es-ES" sz="1100" dirty="0">
                        <a:effectLst/>
                        <a:latin typeface="Times New Roman"/>
                        <a:ea typeface="Times New Roman"/>
                        <a:cs typeface="Times New Roman"/>
                      </a:endParaRPr>
                    </a:p>
                  </a:txBody>
                  <a:tcPr marL="20646" marR="20646" marT="0" marB="0"/>
                </a:tc>
              </a:tr>
              <a:tr h="362192">
                <a:tc>
                  <a:txBody>
                    <a:bodyPr/>
                    <a:lstStyle/>
                    <a:p>
                      <a:pPr>
                        <a:spcAft>
                          <a:spcPts val="0"/>
                        </a:spcAft>
                      </a:pPr>
                      <a:r>
                        <a:rPr lang="es-ES" sz="1200" dirty="0">
                          <a:effectLst/>
                        </a:rPr>
                        <a:t> </a:t>
                      </a:r>
                      <a:r>
                        <a:rPr lang="es-ES" sz="1200" dirty="0" smtClean="0">
                          <a:effectLst/>
                        </a:rPr>
                        <a:t>PROCESOS </a:t>
                      </a:r>
                      <a:r>
                        <a:rPr lang="es-ES" sz="1200" dirty="0">
                          <a:effectLst/>
                        </a:rPr>
                        <a:t>LABORALES </a:t>
                      </a:r>
                      <a:endParaRPr lang="es-ES" sz="1200" dirty="0" smtClean="0">
                        <a:effectLst/>
                      </a:endParaRPr>
                    </a:p>
                    <a:p>
                      <a:pPr>
                        <a:spcAft>
                          <a:spcPts val="0"/>
                        </a:spcAft>
                      </a:pPr>
                      <a:endParaRPr lang="es-ES" sz="1200" dirty="0">
                        <a:effectLst/>
                        <a:latin typeface="Times New Roman"/>
                        <a:ea typeface="Times New Roman"/>
                        <a:cs typeface="Times New Roman"/>
                      </a:endParaRPr>
                    </a:p>
                  </a:txBody>
                  <a:tcPr marL="20646" marR="20646" marT="0" marB="0">
                    <a:solidFill>
                      <a:srgbClr val="008000"/>
                    </a:solidFill>
                  </a:tcPr>
                </a:tc>
                <a:tc>
                  <a:txBody>
                    <a:bodyPr/>
                    <a:lstStyle/>
                    <a:p>
                      <a:pPr marL="0" lvl="0" indent="0" algn="r">
                        <a:spcAft>
                          <a:spcPts val="0"/>
                        </a:spcAft>
                        <a:buFont typeface="+mj-lt"/>
                        <a:buNone/>
                      </a:pPr>
                      <a:r>
                        <a:rPr lang="es-ES" sz="1100" dirty="0" smtClean="0">
                          <a:effectLst/>
                        </a:rPr>
                        <a:t>7</a:t>
                      </a:r>
                      <a:r>
                        <a:rPr lang="es-ES" sz="1100" dirty="0">
                          <a:effectLst/>
                        </a:rPr>
                        <a:t> </a:t>
                      </a:r>
                      <a:endParaRPr lang="es-ES" sz="1100" dirty="0">
                        <a:effectLst/>
                        <a:latin typeface="Times New Roman"/>
                        <a:ea typeface="Times New Roman"/>
                        <a:cs typeface="Times New Roman"/>
                      </a:endParaRPr>
                    </a:p>
                  </a:txBody>
                  <a:tcPr marL="20646" marR="20646" marT="0" marB="0"/>
                </a:tc>
              </a:tr>
              <a:tr h="308208">
                <a:tc>
                  <a:txBody>
                    <a:bodyPr/>
                    <a:lstStyle/>
                    <a:p>
                      <a:pPr>
                        <a:spcAft>
                          <a:spcPts val="0"/>
                        </a:spcAft>
                      </a:pPr>
                      <a:r>
                        <a:rPr lang="es-ES" sz="1200" dirty="0">
                          <a:effectLst/>
                        </a:rPr>
                        <a:t>RESOLUCIONES </a:t>
                      </a:r>
                      <a:r>
                        <a:rPr lang="es-ES" sz="1200" dirty="0" smtClean="0">
                          <a:effectLst/>
                        </a:rPr>
                        <a:t>ADMINISTRITIVAS</a:t>
                      </a:r>
                    </a:p>
                  </a:txBody>
                  <a:tcPr marL="20646" marR="20646" marT="0" marB="0">
                    <a:solidFill>
                      <a:srgbClr val="008000"/>
                    </a:solidFill>
                  </a:tcPr>
                </a:tc>
                <a:tc>
                  <a:txBody>
                    <a:bodyPr/>
                    <a:lstStyle/>
                    <a:p>
                      <a:pPr algn="r">
                        <a:spcAft>
                          <a:spcPts val="0"/>
                        </a:spcAft>
                      </a:pPr>
                      <a:r>
                        <a:rPr lang="es-ES" sz="1100" dirty="0" smtClean="0">
                          <a:effectLst/>
                        </a:rPr>
                        <a:t>25</a:t>
                      </a:r>
                      <a:r>
                        <a:rPr lang="es-ES" sz="1100" dirty="0">
                          <a:effectLst/>
                        </a:rPr>
                        <a:t> </a:t>
                      </a:r>
                      <a:endParaRPr lang="es-ES" sz="1100" dirty="0">
                        <a:effectLst/>
                        <a:latin typeface="Times New Roman"/>
                        <a:ea typeface="Times New Roman"/>
                        <a:cs typeface="Times New Roman"/>
                      </a:endParaRPr>
                    </a:p>
                  </a:txBody>
                  <a:tcPr marL="20646" marR="20646" marT="0" marB="0"/>
                </a:tc>
              </a:tr>
              <a:tr h="332009">
                <a:tc>
                  <a:txBody>
                    <a:bodyPr/>
                    <a:lstStyle/>
                    <a:p>
                      <a:pPr>
                        <a:spcAft>
                          <a:spcPts val="0"/>
                        </a:spcAft>
                      </a:pPr>
                      <a:r>
                        <a:rPr lang="es-ES" sz="1200" dirty="0" smtClean="0">
                          <a:effectLst/>
                        </a:rPr>
                        <a:t>REGULARIZACIÓN </a:t>
                      </a:r>
                      <a:r>
                        <a:rPr lang="es-ES" sz="1200" dirty="0">
                          <a:effectLst/>
                        </a:rPr>
                        <a:t>DE DERECHO PROPIETARIO</a:t>
                      </a:r>
                      <a:endParaRPr lang="es-ES" sz="1200" dirty="0">
                        <a:effectLst/>
                        <a:latin typeface="Times New Roman"/>
                        <a:ea typeface="Times New Roman"/>
                        <a:cs typeface="Times New Roman"/>
                      </a:endParaRPr>
                    </a:p>
                  </a:txBody>
                  <a:tcPr marL="20646" marR="20646" marT="0" marB="0">
                    <a:solidFill>
                      <a:srgbClr val="008000"/>
                    </a:solidFill>
                  </a:tcPr>
                </a:tc>
                <a:tc>
                  <a:txBody>
                    <a:bodyPr/>
                    <a:lstStyle/>
                    <a:p>
                      <a:pPr algn="r">
                        <a:spcAft>
                          <a:spcPts val="0"/>
                        </a:spcAft>
                      </a:pPr>
                      <a:r>
                        <a:rPr lang="es-ES" sz="1100" dirty="0">
                          <a:effectLst/>
                        </a:rPr>
                        <a:t>Nº DE </a:t>
                      </a:r>
                      <a:r>
                        <a:rPr lang="es-ES" sz="1100" dirty="0" smtClean="0">
                          <a:effectLst/>
                        </a:rPr>
                        <a:t>PREDIOS</a:t>
                      </a:r>
                      <a:r>
                        <a:rPr lang="es-ES" sz="1100" baseline="0" dirty="0" smtClean="0">
                          <a:effectLst/>
                        </a:rPr>
                        <a:t>: </a:t>
                      </a:r>
                      <a:r>
                        <a:rPr lang="es-ES" sz="1100" dirty="0" smtClean="0">
                          <a:effectLst/>
                        </a:rPr>
                        <a:t>13</a:t>
                      </a:r>
                      <a:endParaRPr lang="es-ES" sz="1100" dirty="0">
                        <a:effectLst/>
                      </a:endParaRPr>
                    </a:p>
                    <a:p>
                      <a:pPr algn="r">
                        <a:spcAft>
                          <a:spcPts val="0"/>
                        </a:spcAft>
                      </a:pPr>
                      <a:r>
                        <a:rPr lang="es-ES" sz="1100" dirty="0">
                          <a:effectLst/>
                        </a:rPr>
                        <a:t>Nº DE PREDIOS </a:t>
                      </a:r>
                      <a:r>
                        <a:rPr lang="es-ES" sz="1100" dirty="0" smtClean="0">
                          <a:effectLst/>
                        </a:rPr>
                        <a:t>REGULARIZADOS: </a:t>
                      </a:r>
                      <a:r>
                        <a:rPr lang="es-ES" sz="1100" baseline="0" dirty="0" smtClean="0">
                          <a:effectLst/>
                        </a:rPr>
                        <a:t>  </a:t>
                      </a:r>
                      <a:r>
                        <a:rPr lang="es-ES" sz="1100" dirty="0" smtClean="0">
                          <a:effectLst/>
                        </a:rPr>
                        <a:t>4         </a:t>
                      </a:r>
                      <a:r>
                        <a:rPr lang="es-ES" sz="1100" dirty="0">
                          <a:effectLst/>
                        </a:rPr>
                        <a:t>30 ,76%</a:t>
                      </a:r>
                      <a:endParaRPr lang="es-ES" sz="1100" dirty="0">
                        <a:effectLst/>
                        <a:latin typeface="Times New Roman"/>
                        <a:ea typeface="Times New Roman"/>
                        <a:cs typeface="Times New Roman"/>
                      </a:endParaRPr>
                    </a:p>
                  </a:txBody>
                  <a:tcPr marL="20646" marR="20646" marT="0" marB="0"/>
                </a:tc>
              </a:tr>
              <a:tr h="1494042">
                <a:tc>
                  <a:txBody>
                    <a:bodyPr/>
                    <a:lstStyle/>
                    <a:p>
                      <a:pPr>
                        <a:spcAft>
                          <a:spcPts val="0"/>
                        </a:spcAft>
                      </a:pPr>
                      <a:r>
                        <a:rPr lang="es-ES" sz="1200" dirty="0">
                          <a:effectLst/>
                        </a:rPr>
                        <a:t> </a:t>
                      </a:r>
                      <a:r>
                        <a:rPr lang="es-ES" sz="1200" dirty="0" smtClean="0">
                          <a:effectLst/>
                        </a:rPr>
                        <a:t>CONTRATOS </a:t>
                      </a:r>
                      <a:r>
                        <a:rPr lang="es-ES" sz="1200" dirty="0">
                          <a:effectLst/>
                        </a:rPr>
                        <a:t>SUSCRITOS CON EMPRESAS PROVEEDORAS, CONTRATISTAS, SUPERVISORES Y OTROS </a:t>
                      </a:r>
                    </a:p>
                    <a:p>
                      <a:pPr>
                        <a:spcAft>
                          <a:spcPts val="0"/>
                        </a:spcAft>
                      </a:pPr>
                      <a:r>
                        <a:rPr lang="es-ES" sz="1200" dirty="0">
                          <a:effectLst/>
                        </a:rPr>
                        <a:t> </a:t>
                      </a:r>
                    </a:p>
                    <a:p>
                      <a:pPr>
                        <a:spcAft>
                          <a:spcPts val="0"/>
                        </a:spcAft>
                      </a:pPr>
                      <a:r>
                        <a:rPr lang="es-ES" sz="1200" dirty="0">
                          <a:effectLst/>
                        </a:rPr>
                        <a:t> </a:t>
                      </a:r>
                      <a:endParaRPr lang="es-ES" sz="1200" dirty="0">
                        <a:effectLst/>
                        <a:latin typeface="Times New Roman"/>
                        <a:ea typeface="Times New Roman"/>
                        <a:cs typeface="Times New Roman"/>
                      </a:endParaRPr>
                    </a:p>
                  </a:txBody>
                  <a:tcPr marL="20646" marR="20646" marT="0" marB="0">
                    <a:solidFill>
                      <a:srgbClr val="008000"/>
                    </a:solidFill>
                  </a:tcPr>
                </a:tc>
                <a:tc>
                  <a:txBody>
                    <a:bodyPr/>
                    <a:lstStyle/>
                    <a:p>
                      <a:pPr algn="r">
                        <a:spcAft>
                          <a:spcPts val="0"/>
                        </a:spcAft>
                      </a:pPr>
                      <a:r>
                        <a:rPr lang="es-ES" sz="1100" dirty="0">
                          <a:effectLst/>
                        </a:rPr>
                        <a:t>                              </a:t>
                      </a:r>
                      <a:r>
                        <a:rPr lang="es-ES" sz="1100" dirty="0" smtClean="0">
                          <a:effectLst/>
                        </a:rPr>
                        <a:t>ANPE           </a:t>
                      </a:r>
                      <a:r>
                        <a:rPr lang="es-ES" sz="1100" dirty="0">
                          <a:effectLst/>
                        </a:rPr>
                        <a:t>40</a:t>
                      </a:r>
                    </a:p>
                    <a:p>
                      <a:pPr algn="r">
                        <a:spcAft>
                          <a:spcPts val="0"/>
                        </a:spcAft>
                      </a:pPr>
                      <a:r>
                        <a:rPr lang="es-ES" sz="1100" dirty="0">
                          <a:effectLst/>
                        </a:rPr>
                        <a:t> </a:t>
                      </a:r>
                      <a:r>
                        <a:rPr lang="es-ES" sz="1100" dirty="0" smtClean="0">
                          <a:effectLst/>
                        </a:rPr>
                        <a:t> DIRECTOS      </a:t>
                      </a:r>
                      <a:r>
                        <a:rPr lang="es-ES" sz="1100" dirty="0">
                          <a:effectLst/>
                        </a:rPr>
                        <a:t>4</a:t>
                      </a:r>
                    </a:p>
                    <a:p>
                      <a:pPr algn="r">
                        <a:spcAft>
                          <a:spcPts val="0"/>
                        </a:spcAft>
                      </a:pPr>
                      <a:r>
                        <a:rPr lang="es-ES" sz="1100" baseline="0" dirty="0" smtClean="0">
                          <a:effectLst/>
                        </a:rPr>
                        <a:t>  </a:t>
                      </a:r>
                      <a:r>
                        <a:rPr lang="es-ES" sz="1100" dirty="0" smtClean="0">
                          <a:effectLst/>
                        </a:rPr>
                        <a:t>MENORES   </a:t>
                      </a:r>
                      <a:r>
                        <a:rPr lang="es-ES" sz="1100" dirty="0">
                          <a:effectLst/>
                        </a:rPr>
                        <a:t>27</a:t>
                      </a:r>
                    </a:p>
                    <a:p>
                      <a:pPr algn="r">
                        <a:spcAft>
                          <a:spcPts val="0"/>
                        </a:spcAft>
                      </a:pPr>
                      <a:r>
                        <a:rPr lang="es-ES" sz="1100" baseline="0" dirty="0" smtClean="0">
                          <a:effectLst/>
                        </a:rPr>
                        <a:t>  </a:t>
                      </a:r>
                      <a:r>
                        <a:rPr lang="es-ES" sz="1100" dirty="0" smtClean="0">
                          <a:effectLst/>
                        </a:rPr>
                        <a:t>TOTAL          71</a:t>
                      </a:r>
                    </a:p>
                    <a:p>
                      <a:pPr algn="r">
                        <a:spcAft>
                          <a:spcPts val="0"/>
                        </a:spcAft>
                      </a:pPr>
                      <a:r>
                        <a:rPr lang="es-ES" sz="1100" dirty="0" smtClean="0">
                          <a:effectLst/>
                        </a:rPr>
                        <a:t> </a:t>
                      </a:r>
                    </a:p>
                    <a:p>
                      <a:pPr algn="r">
                        <a:spcAft>
                          <a:spcPts val="0"/>
                        </a:spcAft>
                      </a:pPr>
                      <a:r>
                        <a:rPr lang="es-ES" sz="1100" dirty="0" smtClean="0">
                          <a:effectLst/>
                        </a:rPr>
                        <a:t> MODIFICATORIOS </a:t>
                      </a:r>
                      <a:endParaRPr lang="es-ES" sz="1100" dirty="0">
                        <a:effectLst/>
                      </a:endParaRPr>
                    </a:p>
                    <a:p>
                      <a:pPr algn="r">
                        <a:spcAft>
                          <a:spcPts val="0"/>
                        </a:spcAft>
                      </a:pPr>
                      <a:r>
                        <a:rPr lang="es-ES" sz="1100" dirty="0" smtClean="0">
                          <a:effectLst/>
                        </a:rPr>
                        <a:t> ANPE </a:t>
                      </a:r>
                      <a:r>
                        <a:rPr lang="es-ES" sz="1100" dirty="0">
                          <a:effectLst/>
                        </a:rPr>
                        <a:t>17</a:t>
                      </a:r>
                    </a:p>
                    <a:p>
                      <a:pPr algn="r">
                        <a:spcAft>
                          <a:spcPts val="0"/>
                        </a:spcAft>
                      </a:pPr>
                      <a:r>
                        <a:rPr lang="es-ES" sz="1100" dirty="0">
                          <a:effectLst/>
                        </a:rPr>
                        <a:t> </a:t>
                      </a:r>
                    </a:p>
                    <a:p>
                      <a:pPr algn="r">
                        <a:spcAft>
                          <a:spcPts val="0"/>
                        </a:spcAft>
                      </a:pPr>
                      <a:r>
                        <a:rPr lang="en-US" sz="1100" dirty="0" smtClean="0">
                          <a:effectLst/>
                        </a:rPr>
                        <a:t> ESPERA </a:t>
                      </a:r>
                      <a:r>
                        <a:rPr lang="en-US" sz="1100" dirty="0">
                          <a:effectLst/>
                        </a:rPr>
                        <a:t>DE FIRMA 14 </a:t>
                      </a:r>
                      <a:endParaRPr lang="es-ES" sz="1100" dirty="0">
                        <a:effectLst/>
                        <a:latin typeface="Times New Roman"/>
                        <a:ea typeface="Times New Roman"/>
                        <a:cs typeface="Times New Roman"/>
                      </a:endParaRPr>
                    </a:p>
                  </a:txBody>
                  <a:tcPr marL="20646" marR="20646" marT="0" marB="0"/>
                </a:tc>
              </a:tr>
              <a:tr h="965747">
                <a:tc>
                  <a:txBody>
                    <a:bodyPr/>
                    <a:lstStyle/>
                    <a:p>
                      <a:pPr>
                        <a:spcAft>
                          <a:spcPts val="0"/>
                        </a:spcAft>
                      </a:pPr>
                      <a:r>
                        <a:rPr lang="es-ES" sz="1200" dirty="0" smtClean="0">
                          <a:effectLst/>
                        </a:rPr>
                        <a:t>COMISIÓN </a:t>
                      </a:r>
                      <a:r>
                        <a:rPr lang="es-ES" sz="1200" dirty="0">
                          <a:effectLst/>
                        </a:rPr>
                        <a:t>REGIONAL DE PRESTACIONES</a:t>
                      </a:r>
                    </a:p>
                    <a:p>
                      <a:pPr algn="l">
                        <a:spcAft>
                          <a:spcPts val="0"/>
                        </a:spcAft>
                      </a:pPr>
                      <a:r>
                        <a:rPr lang="es-ES" sz="1200" dirty="0">
                          <a:effectLst/>
                        </a:rPr>
                        <a:t>Montos en Bs.</a:t>
                      </a:r>
                      <a:endParaRPr lang="es-ES" sz="1200" dirty="0">
                        <a:effectLst/>
                        <a:latin typeface="Times New Roman"/>
                        <a:ea typeface="Times New Roman"/>
                        <a:cs typeface="Times New Roman"/>
                      </a:endParaRPr>
                    </a:p>
                  </a:txBody>
                  <a:tcPr marL="13382" marR="13382" marT="0" marB="0">
                    <a:solidFill>
                      <a:srgbClr val="008000"/>
                    </a:solidFill>
                  </a:tcPr>
                </a:tc>
                <a:tc>
                  <a:txBody>
                    <a:bodyPr/>
                    <a:lstStyle/>
                    <a:p>
                      <a:pPr algn="r">
                        <a:spcAft>
                          <a:spcPts val="0"/>
                        </a:spcAft>
                      </a:pPr>
                      <a:r>
                        <a:rPr lang="es-ES" sz="1100" dirty="0" smtClean="0">
                          <a:effectLst/>
                        </a:rPr>
                        <a:t>CIMFA M.A.V.                                               84.090,77</a:t>
                      </a:r>
                      <a:endParaRPr lang="es-ES" sz="1100" dirty="0">
                        <a:effectLst/>
                      </a:endParaRPr>
                    </a:p>
                    <a:p>
                      <a:pPr algn="r">
                        <a:spcAft>
                          <a:spcPts val="0"/>
                        </a:spcAft>
                      </a:pPr>
                      <a:r>
                        <a:rPr lang="es-ES" sz="1100" dirty="0" smtClean="0">
                          <a:effectLst/>
                        </a:rPr>
                        <a:t>CIS  Villa </a:t>
                      </a:r>
                      <a:r>
                        <a:rPr lang="es-ES" sz="1100" dirty="0" err="1">
                          <a:effectLst/>
                        </a:rPr>
                        <a:t>Tunari</a:t>
                      </a:r>
                      <a:r>
                        <a:rPr lang="es-ES" sz="1100" dirty="0">
                          <a:effectLst/>
                        </a:rPr>
                        <a:t> </a:t>
                      </a:r>
                      <a:r>
                        <a:rPr lang="es-ES" sz="1100" dirty="0" smtClean="0">
                          <a:effectLst/>
                        </a:rPr>
                        <a:t>                                                 27.479</a:t>
                      </a:r>
                      <a:endParaRPr lang="es-ES" sz="1100" dirty="0">
                        <a:effectLst/>
                      </a:endParaRPr>
                    </a:p>
                    <a:p>
                      <a:pPr algn="r">
                        <a:spcAft>
                          <a:spcPts val="0"/>
                        </a:spcAft>
                      </a:pPr>
                      <a:r>
                        <a:rPr lang="es-ES" sz="1100" dirty="0" smtClean="0">
                          <a:effectLst/>
                        </a:rPr>
                        <a:t>CIS </a:t>
                      </a:r>
                      <a:r>
                        <a:rPr lang="es-ES" sz="1100" dirty="0" err="1">
                          <a:effectLst/>
                        </a:rPr>
                        <a:t>Kami</a:t>
                      </a:r>
                      <a:r>
                        <a:rPr lang="es-ES" sz="1100" dirty="0">
                          <a:effectLst/>
                        </a:rPr>
                        <a:t> </a:t>
                      </a:r>
                      <a:r>
                        <a:rPr lang="es-ES" sz="1100" dirty="0" smtClean="0">
                          <a:effectLst/>
                        </a:rPr>
                        <a:t>                                                      126.334,67</a:t>
                      </a:r>
                      <a:endParaRPr lang="es-ES" sz="1100" dirty="0">
                        <a:effectLst/>
                      </a:endParaRPr>
                    </a:p>
                    <a:p>
                      <a:pPr algn="r">
                        <a:spcAft>
                          <a:spcPts val="0"/>
                        </a:spcAft>
                      </a:pPr>
                      <a:r>
                        <a:rPr lang="es-ES" sz="1100" dirty="0" smtClean="0">
                          <a:effectLst/>
                        </a:rPr>
                        <a:t>Anexo 32                                                                   800</a:t>
                      </a:r>
                      <a:endParaRPr lang="es-ES" sz="1100" dirty="0">
                        <a:effectLst/>
                      </a:endParaRPr>
                    </a:p>
                    <a:p>
                      <a:pPr algn="r">
                        <a:spcAft>
                          <a:spcPts val="0"/>
                        </a:spcAft>
                      </a:pPr>
                      <a:r>
                        <a:rPr lang="es-ES" sz="1100" b="0" dirty="0">
                          <a:solidFill>
                            <a:schemeClr val="tx1"/>
                          </a:solidFill>
                          <a:effectLst/>
                        </a:rPr>
                        <a:t>Hospital Obrero Nº2  </a:t>
                      </a:r>
                      <a:r>
                        <a:rPr lang="es-ES" sz="1100" b="0" dirty="0" smtClean="0">
                          <a:solidFill>
                            <a:schemeClr val="tx1"/>
                          </a:solidFill>
                          <a:effectLst/>
                        </a:rPr>
                        <a:t>                             </a:t>
                      </a:r>
                      <a:r>
                        <a:rPr lang="es-ES" sz="1100" b="0" dirty="0">
                          <a:solidFill>
                            <a:schemeClr val="tx1"/>
                          </a:solidFill>
                          <a:effectLst/>
                        </a:rPr>
                        <a:t>3.724.966,80</a:t>
                      </a:r>
                      <a:r>
                        <a:rPr lang="es-ES" sz="1100" b="1" dirty="0">
                          <a:solidFill>
                            <a:srgbClr val="FF0000"/>
                          </a:solidFill>
                          <a:effectLst/>
                        </a:rPr>
                        <a:t> </a:t>
                      </a:r>
                      <a:endParaRPr lang="es-ES" sz="1100" b="1" dirty="0">
                        <a:solidFill>
                          <a:srgbClr val="FF0000"/>
                        </a:solidFill>
                        <a:effectLst/>
                        <a:latin typeface="Times New Roman"/>
                        <a:ea typeface="Times New Roman"/>
                        <a:cs typeface="Times New Roman"/>
                      </a:endParaRPr>
                    </a:p>
                  </a:txBody>
                  <a:tcPr marL="13382" marR="13382" marT="0" marB="0"/>
                </a:tc>
              </a:tr>
            </a:tbl>
          </a:graphicData>
        </a:graphic>
      </p:graphicFrame>
      <p:sp>
        <p:nvSpPr>
          <p:cNvPr id="7" name="6 Rectángulo"/>
          <p:cNvSpPr/>
          <p:nvPr/>
        </p:nvSpPr>
        <p:spPr>
          <a:xfrm>
            <a:off x="2279050" y="188640"/>
            <a:ext cx="4618380" cy="538609"/>
          </a:xfrm>
          <a:prstGeom prst="rect">
            <a:avLst/>
          </a:prstGeom>
        </p:spPr>
        <p:txBody>
          <a:bodyPr wrap="none">
            <a:spAutoFit/>
          </a:bodyPr>
          <a:lstStyle/>
          <a:p>
            <a:pPr lvl="0" algn="ctr"/>
            <a:r>
              <a:rPr lang="es-ES" sz="2900" b="1" dirty="0" smtClean="0">
                <a:solidFill>
                  <a:srgbClr val="0A5E24"/>
                </a:solidFill>
                <a:latin typeface="Calibri"/>
              </a:rPr>
              <a:t>UNIDAD DE ASESORÍA LEGAL</a:t>
            </a:r>
            <a:endParaRPr lang="es-ES" sz="2900" dirty="0">
              <a:solidFill>
                <a:prstClr val="black"/>
              </a:solidFill>
            </a:endParaRPr>
          </a:p>
        </p:txBody>
      </p:sp>
      <p:sp>
        <p:nvSpPr>
          <p:cNvPr id="10" name="7 Rectángulo"/>
          <p:cNvSpPr>
            <a:spLocks noChangeArrowheads="1"/>
          </p:cNvSpPr>
          <p:nvPr/>
        </p:nvSpPr>
        <p:spPr bwMode="auto">
          <a:xfrm>
            <a:off x="611560" y="6021288"/>
            <a:ext cx="217399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Unidad de Asesoría Legal</a:t>
            </a:r>
            <a:endParaRPr lang="es-ES" sz="1100" dirty="0"/>
          </a:p>
        </p:txBody>
      </p:sp>
      <p:cxnSp>
        <p:nvCxnSpPr>
          <p:cNvPr id="5" name="4 Conector recto de flecha"/>
          <p:cNvCxnSpPr/>
          <p:nvPr/>
        </p:nvCxnSpPr>
        <p:spPr>
          <a:xfrm>
            <a:off x="7452320" y="3464981"/>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614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1090375400"/>
              </p:ext>
            </p:extLst>
          </p:nvPr>
        </p:nvGraphicFramePr>
        <p:xfrm>
          <a:off x="1475656" y="1412776"/>
          <a:ext cx="6480720" cy="1003698"/>
        </p:xfrm>
        <a:graphic>
          <a:graphicData uri="http://schemas.openxmlformats.org/drawingml/2006/table">
            <a:tbl>
              <a:tblPr firstRow="1" firstCol="1" bandRow="1">
                <a:tableStyleId>{F5AB1C69-6EDB-4FF4-983F-18BD219EF322}</a:tableStyleId>
              </a:tblPr>
              <a:tblGrid>
                <a:gridCol w="4831436"/>
                <a:gridCol w="1649284"/>
              </a:tblGrid>
              <a:tr h="334566">
                <a:tc>
                  <a:txBody>
                    <a:bodyPr/>
                    <a:lstStyle/>
                    <a:p>
                      <a:pPr>
                        <a:lnSpc>
                          <a:spcPct val="115000"/>
                        </a:lnSpc>
                        <a:spcAft>
                          <a:spcPts val="0"/>
                        </a:spcAft>
                      </a:pPr>
                      <a:r>
                        <a:rPr lang="es-BO" sz="1400" dirty="0">
                          <a:effectLst/>
                        </a:rPr>
                        <a:t>Recuperación Aportes devengados (Judiciales y </a:t>
                      </a:r>
                      <a:r>
                        <a:rPr lang="es-BO" sz="1400" dirty="0" err="1">
                          <a:effectLst/>
                        </a:rPr>
                        <a:t>Adm</a:t>
                      </a:r>
                      <a:r>
                        <a:rPr lang="es-BO" sz="1400" dirty="0">
                          <a:effectLst/>
                        </a:rPr>
                        <a:t>.)           </a:t>
                      </a: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r">
                        <a:lnSpc>
                          <a:spcPct val="115000"/>
                        </a:lnSpc>
                        <a:spcAft>
                          <a:spcPts val="0"/>
                        </a:spcAft>
                      </a:pPr>
                      <a:r>
                        <a:rPr lang="es-ES" sz="1600" dirty="0">
                          <a:solidFill>
                            <a:schemeClr val="tx1"/>
                          </a:solidFill>
                          <a:effectLst/>
                        </a:rPr>
                        <a:t>Bs</a:t>
                      </a:r>
                      <a:r>
                        <a:rPr lang="es-ES" sz="1600" dirty="0" smtClean="0">
                          <a:solidFill>
                            <a:schemeClr val="tx1"/>
                          </a:solidFill>
                          <a:effectLst/>
                        </a:rPr>
                        <a:t>.    3’277.743,09</a:t>
                      </a:r>
                      <a:endParaRPr lang="es-ES" sz="2400" dirty="0">
                        <a:solidFill>
                          <a:schemeClr val="tx1"/>
                        </a:solidFill>
                        <a:effectLst/>
                        <a:latin typeface="Times New Roman"/>
                        <a:ea typeface="Times New Roman"/>
                        <a:cs typeface="Times New Roman"/>
                      </a:endParaRPr>
                    </a:p>
                  </a:txBody>
                  <a:tcPr marL="44450" marR="44450" marT="0" marB="0" anchor="b">
                    <a:solidFill>
                      <a:schemeClr val="accent3">
                        <a:lumMod val="20000"/>
                        <a:lumOff val="80000"/>
                      </a:schemeClr>
                    </a:solidFill>
                  </a:tcPr>
                </a:tc>
              </a:tr>
              <a:tr h="334566">
                <a:tc>
                  <a:txBody>
                    <a:bodyPr/>
                    <a:lstStyle/>
                    <a:p>
                      <a:pPr>
                        <a:lnSpc>
                          <a:spcPct val="115000"/>
                        </a:lnSpc>
                        <a:spcAft>
                          <a:spcPts val="0"/>
                        </a:spcAft>
                      </a:pPr>
                      <a:r>
                        <a:rPr lang="es-ES" sz="1400" dirty="0">
                          <a:effectLst/>
                        </a:rPr>
                        <a:t>Recuperación Aportes devengados por cuotas de Convenios   </a:t>
                      </a: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r">
                        <a:lnSpc>
                          <a:spcPct val="115000"/>
                        </a:lnSpc>
                        <a:spcAft>
                          <a:spcPts val="0"/>
                        </a:spcAft>
                      </a:pPr>
                      <a:r>
                        <a:rPr lang="es-ES" sz="1600" b="1" dirty="0">
                          <a:effectLst/>
                        </a:rPr>
                        <a:t>Bs.   </a:t>
                      </a:r>
                      <a:r>
                        <a:rPr lang="es-ES" sz="1600" b="1" dirty="0" smtClean="0">
                          <a:effectLst/>
                        </a:rPr>
                        <a:t>    187.675,37</a:t>
                      </a:r>
                      <a:endParaRPr lang="es-ES" sz="2400" b="1" dirty="0">
                        <a:effectLst/>
                        <a:latin typeface="Times New Roman"/>
                        <a:ea typeface="Times New Roman"/>
                        <a:cs typeface="Times New Roman"/>
                      </a:endParaRPr>
                    </a:p>
                  </a:txBody>
                  <a:tcPr marL="44450" marR="44450" marT="0" marB="0" anchor="b">
                    <a:solidFill>
                      <a:schemeClr val="accent3">
                        <a:lumMod val="20000"/>
                        <a:lumOff val="80000"/>
                      </a:schemeClr>
                    </a:solidFill>
                  </a:tcPr>
                </a:tc>
              </a:tr>
              <a:tr h="334566">
                <a:tc>
                  <a:txBody>
                    <a:bodyPr/>
                    <a:lstStyle/>
                    <a:p>
                      <a:pPr>
                        <a:lnSpc>
                          <a:spcPct val="115000"/>
                        </a:lnSpc>
                        <a:spcAft>
                          <a:spcPts val="0"/>
                        </a:spcAft>
                      </a:pPr>
                      <a:r>
                        <a:rPr lang="es-ES" sz="1400" dirty="0">
                          <a:effectLst/>
                        </a:rPr>
                        <a:t>TOTAL  RECUPERACIÓN APORTES DEVENGADOS</a:t>
                      </a: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r">
                        <a:lnSpc>
                          <a:spcPct val="115000"/>
                        </a:lnSpc>
                        <a:spcAft>
                          <a:spcPts val="0"/>
                        </a:spcAft>
                      </a:pPr>
                      <a:r>
                        <a:rPr lang="es-ES" sz="1600" b="1" dirty="0">
                          <a:effectLst/>
                        </a:rPr>
                        <a:t>Bs.   </a:t>
                      </a:r>
                      <a:r>
                        <a:rPr lang="es-ES" sz="1600" b="1" dirty="0" smtClean="0">
                          <a:effectLst/>
                        </a:rPr>
                        <a:t> 3’465.418,46</a:t>
                      </a:r>
                      <a:endParaRPr lang="es-ES" sz="2400" b="1" dirty="0">
                        <a:effectLst/>
                        <a:latin typeface="Times New Roman"/>
                        <a:ea typeface="Times New Roman"/>
                        <a:cs typeface="Times New Roman"/>
                      </a:endParaRPr>
                    </a:p>
                  </a:txBody>
                  <a:tcPr marL="44450" marR="44450" marT="0" marB="0" anchor="ctr">
                    <a:solidFill>
                      <a:schemeClr val="accent3">
                        <a:lumMod val="20000"/>
                        <a:lumOff val="80000"/>
                      </a:schemeClr>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638097681"/>
              </p:ext>
            </p:extLst>
          </p:nvPr>
        </p:nvGraphicFramePr>
        <p:xfrm>
          <a:off x="1475656" y="2744900"/>
          <a:ext cx="6480720" cy="1440162"/>
        </p:xfrm>
        <a:graphic>
          <a:graphicData uri="http://schemas.openxmlformats.org/drawingml/2006/table">
            <a:tbl>
              <a:tblPr firstRow="1" firstCol="1" bandRow="1">
                <a:tableStyleId>{5C22544A-7EE6-4342-B048-85BDC9FD1C3A}</a:tableStyleId>
              </a:tblPr>
              <a:tblGrid>
                <a:gridCol w="4881940"/>
                <a:gridCol w="1598780"/>
              </a:tblGrid>
              <a:tr h="480054">
                <a:tc>
                  <a:txBody>
                    <a:bodyPr/>
                    <a:lstStyle/>
                    <a:p>
                      <a:pPr>
                        <a:lnSpc>
                          <a:spcPct val="115000"/>
                        </a:lnSpc>
                        <a:spcAft>
                          <a:spcPts val="0"/>
                        </a:spcAft>
                      </a:pPr>
                      <a:r>
                        <a:rPr lang="es-BO" sz="1400" dirty="0">
                          <a:effectLst/>
                        </a:rPr>
                        <a:t>Recuperación Adeudos generados en el H. O. Nº 2         </a:t>
                      </a: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r">
                        <a:lnSpc>
                          <a:spcPct val="115000"/>
                        </a:lnSpc>
                        <a:spcAft>
                          <a:spcPts val="0"/>
                        </a:spcAft>
                      </a:pPr>
                      <a:r>
                        <a:rPr lang="es-ES" sz="1600" dirty="0">
                          <a:solidFill>
                            <a:schemeClr val="tx1"/>
                          </a:solidFill>
                          <a:effectLst/>
                        </a:rPr>
                        <a:t>Bs. </a:t>
                      </a:r>
                      <a:r>
                        <a:rPr lang="es-ES" sz="1600" baseline="0" dirty="0" smtClean="0">
                          <a:solidFill>
                            <a:schemeClr val="tx1"/>
                          </a:solidFill>
                          <a:effectLst/>
                        </a:rPr>
                        <a:t>          </a:t>
                      </a:r>
                      <a:r>
                        <a:rPr lang="es-ES" sz="1600" dirty="0" smtClean="0">
                          <a:solidFill>
                            <a:schemeClr val="tx1"/>
                          </a:solidFill>
                          <a:effectLst/>
                        </a:rPr>
                        <a:t>1.992,36</a:t>
                      </a:r>
                      <a:endParaRPr lang="es-ES" sz="2400" dirty="0">
                        <a:solidFill>
                          <a:schemeClr val="tx1"/>
                        </a:solidFill>
                        <a:effectLst/>
                        <a:latin typeface="Times New Roman"/>
                        <a:ea typeface="Times New Roman"/>
                        <a:cs typeface="Times New Roman"/>
                      </a:endParaRPr>
                    </a:p>
                  </a:txBody>
                  <a:tcPr marL="44450" marR="44450" marT="0" marB="0" anchor="b">
                    <a:solidFill>
                      <a:schemeClr val="accent3">
                        <a:lumMod val="20000"/>
                        <a:lumOff val="80000"/>
                      </a:schemeClr>
                    </a:solidFill>
                  </a:tcPr>
                </a:tc>
              </a:tr>
              <a:tr h="480054">
                <a:tc>
                  <a:txBody>
                    <a:bodyPr/>
                    <a:lstStyle/>
                    <a:p>
                      <a:pPr>
                        <a:lnSpc>
                          <a:spcPct val="115000"/>
                        </a:lnSpc>
                        <a:spcAft>
                          <a:spcPts val="0"/>
                        </a:spcAft>
                      </a:pPr>
                      <a:r>
                        <a:rPr lang="es-ES" sz="1400" dirty="0">
                          <a:effectLst/>
                        </a:rPr>
                        <a:t>Recuperación Adeudos por cuotas de Convenios</a:t>
                      </a: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r">
                        <a:lnSpc>
                          <a:spcPct val="115000"/>
                        </a:lnSpc>
                        <a:spcAft>
                          <a:spcPts val="0"/>
                        </a:spcAft>
                      </a:pPr>
                      <a:r>
                        <a:rPr lang="es-ES" sz="1600" b="1" dirty="0">
                          <a:effectLst/>
                        </a:rPr>
                        <a:t>Bs.  </a:t>
                      </a:r>
                      <a:r>
                        <a:rPr lang="es-ES" sz="1600" b="1" dirty="0" smtClean="0">
                          <a:effectLst/>
                        </a:rPr>
                        <a:t>         </a:t>
                      </a:r>
                      <a:r>
                        <a:rPr lang="es-ES" sz="1600" b="1" dirty="0">
                          <a:effectLst/>
                        </a:rPr>
                        <a:t>6.654,44</a:t>
                      </a:r>
                      <a:endParaRPr lang="es-ES" sz="2400" b="1" dirty="0">
                        <a:effectLst/>
                        <a:latin typeface="Times New Roman"/>
                        <a:ea typeface="Times New Roman"/>
                        <a:cs typeface="Times New Roman"/>
                      </a:endParaRPr>
                    </a:p>
                  </a:txBody>
                  <a:tcPr marL="44450" marR="44450" marT="0" marB="0" anchor="b">
                    <a:solidFill>
                      <a:schemeClr val="accent3">
                        <a:lumMod val="20000"/>
                        <a:lumOff val="80000"/>
                      </a:schemeClr>
                    </a:solidFill>
                  </a:tcPr>
                </a:tc>
              </a:tr>
              <a:tr h="480054">
                <a:tc>
                  <a:txBody>
                    <a:bodyPr/>
                    <a:lstStyle/>
                    <a:p>
                      <a:pPr>
                        <a:lnSpc>
                          <a:spcPct val="115000"/>
                        </a:lnSpc>
                        <a:spcAft>
                          <a:spcPts val="0"/>
                        </a:spcAft>
                      </a:pPr>
                      <a:r>
                        <a:rPr lang="es-ES" sz="1400" dirty="0">
                          <a:effectLst/>
                        </a:rPr>
                        <a:t>TOTAL RECUPERACIÓN DE ADEUDOS  HOSPITAL  OBRERO Nº 2</a:t>
                      </a: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r">
                        <a:lnSpc>
                          <a:spcPct val="115000"/>
                        </a:lnSpc>
                        <a:spcAft>
                          <a:spcPts val="0"/>
                        </a:spcAft>
                      </a:pPr>
                      <a:r>
                        <a:rPr lang="es-ES" sz="1600" b="1" dirty="0" smtClean="0">
                          <a:effectLst/>
                        </a:rPr>
                        <a:t>Bs.           8.646,80</a:t>
                      </a:r>
                      <a:endParaRPr lang="es-ES" sz="2400" b="1" dirty="0">
                        <a:effectLst/>
                        <a:latin typeface="Times New Roman"/>
                        <a:ea typeface="Times New Roman"/>
                        <a:cs typeface="Times New Roman"/>
                      </a:endParaRPr>
                    </a:p>
                  </a:txBody>
                  <a:tcPr marL="44450" marR="44450" marT="0" marB="0" anchor="b">
                    <a:solidFill>
                      <a:schemeClr val="accent3">
                        <a:lumMod val="20000"/>
                        <a:lumOff val="80000"/>
                      </a:schemeClr>
                    </a:solidFill>
                  </a:tcPr>
                </a:tc>
              </a:tr>
            </a:tbl>
          </a:graphicData>
        </a:graphic>
      </p:graphicFrame>
      <p:sp>
        <p:nvSpPr>
          <p:cNvPr id="7" name="6 Rectángulo"/>
          <p:cNvSpPr/>
          <p:nvPr/>
        </p:nvSpPr>
        <p:spPr>
          <a:xfrm>
            <a:off x="2896976" y="332656"/>
            <a:ext cx="3382529" cy="538609"/>
          </a:xfrm>
          <a:prstGeom prst="rect">
            <a:avLst/>
          </a:prstGeom>
        </p:spPr>
        <p:txBody>
          <a:bodyPr wrap="none">
            <a:spAutoFit/>
          </a:bodyPr>
          <a:lstStyle/>
          <a:p>
            <a:pPr lvl="0" algn="ctr"/>
            <a:r>
              <a:rPr lang="es-ES" sz="2900" b="1" dirty="0" smtClean="0">
                <a:solidFill>
                  <a:srgbClr val="0A5E24"/>
                </a:solidFill>
                <a:latin typeface="Calibri"/>
              </a:rPr>
              <a:t>ASESORÍA COACTIVA</a:t>
            </a:r>
            <a:endParaRPr lang="es-ES" sz="2900" dirty="0">
              <a:solidFill>
                <a:prstClr val="black"/>
              </a:solidFill>
            </a:endParaRPr>
          </a:p>
        </p:txBody>
      </p:sp>
      <p:graphicFrame>
        <p:nvGraphicFramePr>
          <p:cNvPr id="9" name="1 Tabla"/>
          <p:cNvGraphicFramePr>
            <a:graphicFrameLocks noGrp="1"/>
          </p:cNvGraphicFramePr>
          <p:nvPr>
            <p:extLst>
              <p:ext uri="{D42A27DB-BD31-4B8C-83A1-F6EECF244321}">
                <p14:modId xmlns:p14="http://schemas.microsoft.com/office/powerpoint/2010/main" val="1921422159"/>
              </p:ext>
            </p:extLst>
          </p:nvPr>
        </p:nvGraphicFramePr>
        <p:xfrm>
          <a:off x="1475656" y="4581128"/>
          <a:ext cx="6480720" cy="334566"/>
        </p:xfrm>
        <a:graphic>
          <a:graphicData uri="http://schemas.openxmlformats.org/drawingml/2006/table">
            <a:tbl>
              <a:tblPr firstRow="1" firstCol="1" bandRow="1">
                <a:tableStyleId>{F5AB1C69-6EDB-4FF4-983F-18BD219EF322}</a:tableStyleId>
              </a:tblPr>
              <a:tblGrid>
                <a:gridCol w="4831436"/>
                <a:gridCol w="1649284"/>
              </a:tblGrid>
              <a:tr h="334566">
                <a:tc>
                  <a:txBody>
                    <a:bodyPr/>
                    <a:lstStyle/>
                    <a:p>
                      <a:pPr>
                        <a:lnSpc>
                          <a:spcPct val="115000"/>
                        </a:lnSpc>
                        <a:spcAft>
                          <a:spcPts val="0"/>
                        </a:spcAft>
                      </a:pPr>
                      <a:r>
                        <a:rPr lang="es-ES" sz="1400" dirty="0">
                          <a:effectLst/>
                        </a:rPr>
                        <a:t>TOTAL  </a:t>
                      </a:r>
                      <a:r>
                        <a:rPr lang="es-ES" sz="1400" dirty="0" smtClean="0">
                          <a:effectLst/>
                        </a:rPr>
                        <a:t>GENERAL INGRESOS DE ENERO A JUNIO GESTIÓN 2016</a:t>
                      </a:r>
                      <a:endParaRPr lang="es-ES" sz="2000" dirty="0">
                        <a:effectLst/>
                        <a:latin typeface="Times New Roman"/>
                        <a:ea typeface="Times New Roman"/>
                        <a:cs typeface="Times New Roman"/>
                      </a:endParaRPr>
                    </a:p>
                  </a:txBody>
                  <a:tcPr marL="44450" marR="44450" marT="0" marB="0" anchor="b">
                    <a:solidFill>
                      <a:srgbClr val="008000"/>
                    </a:solidFill>
                  </a:tcPr>
                </a:tc>
                <a:tc>
                  <a:txBody>
                    <a:bodyPr/>
                    <a:lstStyle/>
                    <a:p>
                      <a:pPr algn="r">
                        <a:lnSpc>
                          <a:spcPct val="115000"/>
                        </a:lnSpc>
                        <a:spcAft>
                          <a:spcPts val="0"/>
                        </a:spcAft>
                      </a:pPr>
                      <a:r>
                        <a:rPr lang="es-ES" sz="1600" b="1" dirty="0">
                          <a:solidFill>
                            <a:schemeClr val="tx1"/>
                          </a:solidFill>
                          <a:effectLst/>
                        </a:rPr>
                        <a:t>Bs.   </a:t>
                      </a:r>
                      <a:r>
                        <a:rPr lang="es-ES" sz="1600" b="1" dirty="0" smtClean="0">
                          <a:solidFill>
                            <a:schemeClr val="tx1"/>
                          </a:solidFill>
                          <a:effectLst/>
                        </a:rPr>
                        <a:t> 3’474.065,26</a:t>
                      </a:r>
                      <a:endParaRPr lang="es-ES" sz="2400" b="1" dirty="0">
                        <a:solidFill>
                          <a:schemeClr val="tx1"/>
                        </a:solidFill>
                        <a:effectLst/>
                        <a:latin typeface="Times New Roman"/>
                        <a:ea typeface="Times New Roman"/>
                        <a:cs typeface="Times New Roman"/>
                      </a:endParaRPr>
                    </a:p>
                  </a:txBody>
                  <a:tcPr marL="44450" marR="44450" marT="0" marB="0" anchor="ctr">
                    <a:solidFill>
                      <a:schemeClr val="accent3">
                        <a:lumMod val="20000"/>
                        <a:lumOff val="80000"/>
                      </a:schemeClr>
                    </a:solidFill>
                  </a:tcPr>
                </a:tc>
              </a:tr>
            </a:tbl>
          </a:graphicData>
        </a:graphic>
      </p:graphicFrame>
      <p:sp>
        <p:nvSpPr>
          <p:cNvPr id="10" name="7 Rectángulo"/>
          <p:cNvSpPr>
            <a:spLocks noChangeArrowheads="1"/>
          </p:cNvSpPr>
          <p:nvPr/>
        </p:nvSpPr>
        <p:spPr bwMode="auto">
          <a:xfrm>
            <a:off x="1450907" y="4941168"/>
            <a:ext cx="17940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Asesoría Coactiva </a:t>
            </a:r>
            <a:endParaRPr lang="es-ES" sz="1100" dirty="0"/>
          </a:p>
        </p:txBody>
      </p:sp>
    </p:spTree>
    <p:extLst>
      <p:ext uri="{BB962C8B-B14F-4D97-AF65-F5344CB8AC3E}">
        <p14:creationId xmlns:p14="http://schemas.microsoft.com/office/powerpoint/2010/main" val="227880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336827352"/>
              </p:ext>
            </p:extLst>
          </p:nvPr>
        </p:nvGraphicFramePr>
        <p:xfrm>
          <a:off x="539552" y="1937500"/>
          <a:ext cx="7918648" cy="2283588"/>
        </p:xfrm>
        <a:graphic>
          <a:graphicData uri="http://schemas.openxmlformats.org/drawingml/2006/table">
            <a:tbl>
              <a:tblPr>
                <a:tableStyleId>{8799B23B-EC83-4686-B30A-512413B5E67A}</a:tableStyleId>
              </a:tblPr>
              <a:tblGrid>
                <a:gridCol w="1700214"/>
                <a:gridCol w="1515878"/>
                <a:gridCol w="1517839"/>
                <a:gridCol w="1740417"/>
                <a:gridCol w="1444300"/>
              </a:tblGrid>
              <a:tr h="570897">
                <a:tc>
                  <a:txBody>
                    <a:bodyPr/>
                    <a:lstStyle/>
                    <a:p>
                      <a:pPr algn="ctr">
                        <a:lnSpc>
                          <a:spcPct val="115000"/>
                        </a:lnSpc>
                        <a:spcAft>
                          <a:spcPts val="0"/>
                        </a:spcAft>
                      </a:pPr>
                      <a:r>
                        <a:rPr lang="es-ES" sz="1700" b="1" dirty="0">
                          <a:solidFill>
                            <a:schemeClr val="bg1"/>
                          </a:solidFill>
                          <a:effectLst/>
                        </a:rPr>
                        <a:t> </a:t>
                      </a:r>
                      <a:endParaRPr lang="es-BO"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008000"/>
                    </a:solidFill>
                  </a:tcPr>
                </a:tc>
                <a:tc>
                  <a:txBody>
                    <a:bodyPr/>
                    <a:lstStyle/>
                    <a:p>
                      <a:pPr algn="ctr">
                        <a:lnSpc>
                          <a:spcPct val="115000"/>
                        </a:lnSpc>
                        <a:spcAft>
                          <a:spcPts val="0"/>
                        </a:spcAft>
                      </a:pPr>
                      <a:r>
                        <a:rPr lang="es-ES" sz="1700" b="1" dirty="0">
                          <a:solidFill>
                            <a:schemeClr val="bg1"/>
                          </a:solidFill>
                          <a:effectLst/>
                        </a:rPr>
                        <a:t>AUTO INICIAL</a:t>
                      </a:r>
                      <a:endParaRPr lang="es-BO"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008000"/>
                    </a:solidFill>
                  </a:tcPr>
                </a:tc>
                <a:tc>
                  <a:txBody>
                    <a:bodyPr/>
                    <a:lstStyle/>
                    <a:p>
                      <a:pPr algn="ctr">
                        <a:lnSpc>
                          <a:spcPct val="115000"/>
                        </a:lnSpc>
                        <a:spcAft>
                          <a:spcPts val="0"/>
                        </a:spcAft>
                      </a:pPr>
                      <a:r>
                        <a:rPr lang="es-ES" sz="1700" b="1" dirty="0" smtClean="0">
                          <a:solidFill>
                            <a:schemeClr val="bg1"/>
                          </a:solidFill>
                          <a:effectLst/>
                        </a:rPr>
                        <a:t>RESOLUCIÓN</a:t>
                      </a:r>
                      <a:endParaRPr lang="es-BO"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008000"/>
                    </a:solidFill>
                  </a:tcPr>
                </a:tc>
                <a:tc>
                  <a:txBody>
                    <a:bodyPr/>
                    <a:lstStyle/>
                    <a:p>
                      <a:pPr algn="ctr">
                        <a:lnSpc>
                          <a:spcPct val="115000"/>
                        </a:lnSpc>
                        <a:spcAft>
                          <a:spcPts val="0"/>
                        </a:spcAft>
                      </a:pPr>
                      <a:r>
                        <a:rPr lang="es-ES" sz="1700" b="1" dirty="0" smtClean="0">
                          <a:solidFill>
                            <a:schemeClr val="bg1"/>
                          </a:solidFill>
                          <a:effectLst/>
                        </a:rPr>
                        <a:t>IMPUGNACIÓN</a:t>
                      </a:r>
                      <a:endParaRPr lang="es-BO"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008000"/>
                    </a:solidFill>
                  </a:tcPr>
                </a:tc>
                <a:tc>
                  <a:txBody>
                    <a:bodyPr/>
                    <a:lstStyle/>
                    <a:p>
                      <a:pPr algn="ctr">
                        <a:lnSpc>
                          <a:spcPct val="115000"/>
                        </a:lnSpc>
                        <a:spcAft>
                          <a:spcPts val="0"/>
                        </a:spcAft>
                      </a:pPr>
                      <a:r>
                        <a:rPr lang="es-ES" sz="1700" b="1" dirty="0">
                          <a:solidFill>
                            <a:schemeClr val="bg1"/>
                          </a:solidFill>
                          <a:effectLst/>
                        </a:rPr>
                        <a:t>EJECUTORIA</a:t>
                      </a:r>
                      <a:endParaRPr lang="es-BO"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008000"/>
                    </a:solidFill>
                  </a:tcPr>
                </a:tc>
              </a:tr>
              <a:tr h="570897">
                <a:tc>
                  <a:txBody>
                    <a:bodyPr/>
                    <a:lstStyle/>
                    <a:p>
                      <a:pPr algn="ctr">
                        <a:lnSpc>
                          <a:spcPct val="115000"/>
                        </a:lnSpc>
                        <a:spcAft>
                          <a:spcPts val="0"/>
                        </a:spcAft>
                      </a:pPr>
                      <a:r>
                        <a:rPr lang="es-ES" sz="1700" b="1" dirty="0">
                          <a:solidFill>
                            <a:schemeClr val="bg1"/>
                          </a:solidFill>
                          <a:effectLst/>
                        </a:rPr>
                        <a:t>1ER TRIMESTRE</a:t>
                      </a:r>
                      <a:endParaRPr lang="es-BO"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008000"/>
                    </a:solidFill>
                  </a:tcPr>
                </a:tc>
                <a:tc>
                  <a:txBody>
                    <a:bodyPr/>
                    <a:lstStyle/>
                    <a:p>
                      <a:pPr algn="ctr">
                        <a:lnSpc>
                          <a:spcPct val="115000"/>
                        </a:lnSpc>
                        <a:spcAft>
                          <a:spcPts val="0"/>
                        </a:spcAft>
                      </a:pPr>
                      <a:r>
                        <a:rPr lang="es-ES" sz="1700" dirty="0">
                          <a:effectLst/>
                        </a:rPr>
                        <a:t>7</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c>
                  <a:txBody>
                    <a:bodyPr/>
                    <a:lstStyle/>
                    <a:p>
                      <a:pPr algn="ctr">
                        <a:lnSpc>
                          <a:spcPct val="115000"/>
                        </a:lnSpc>
                        <a:spcAft>
                          <a:spcPts val="0"/>
                        </a:spcAft>
                      </a:pPr>
                      <a:r>
                        <a:rPr lang="es-ES" sz="1700" dirty="0">
                          <a:effectLst/>
                        </a:rPr>
                        <a:t>11</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c>
                  <a:txBody>
                    <a:bodyPr/>
                    <a:lstStyle/>
                    <a:p>
                      <a:pPr algn="ctr">
                        <a:lnSpc>
                          <a:spcPct val="115000"/>
                        </a:lnSpc>
                        <a:spcAft>
                          <a:spcPts val="0"/>
                        </a:spcAft>
                      </a:pPr>
                      <a:r>
                        <a:rPr lang="es-ES" sz="1700" dirty="0">
                          <a:effectLst/>
                        </a:rPr>
                        <a:t>6</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c>
                  <a:txBody>
                    <a:bodyPr/>
                    <a:lstStyle/>
                    <a:p>
                      <a:pPr algn="ctr">
                        <a:lnSpc>
                          <a:spcPct val="115000"/>
                        </a:lnSpc>
                        <a:spcAft>
                          <a:spcPts val="0"/>
                        </a:spcAft>
                      </a:pPr>
                      <a:r>
                        <a:rPr lang="es-ES" sz="1700" dirty="0">
                          <a:effectLst/>
                        </a:rPr>
                        <a:t>16</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r>
              <a:tr h="570897">
                <a:tc>
                  <a:txBody>
                    <a:bodyPr/>
                    <a:lstStyle/>
                    <a:p>
                      <a:pPr algn="ctr">
                        <a:lnSpc>
                          <a:spcPct val="115000"/>
                        </a:lnSpc>
                        <a:spcAft>
                          <a:spcPts val="0"/>
                        </a:spcAft>
                      </a:pPr>
                      <a:r>
                        <a:rPr lang="es-ES" sz="1700" b="1">
                          <a:solidFill>
                            <a:schemeClr val="bg1"/>
                          </a:solidFill>
                          <a:effectLst/>
                        </a:rPr>
                        <a:t>2DO TRIMESTRE</a:t>
                      </a:r>
                      <a:endParaRPr lang="es-BO"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008000"/>
                    </a:solidFill>
                  </a:tcPr>
                </a:tc>
                <a:tc>
                  <a:txBody>
                    <a:bodyPr/>
                    <a:lstStyle/>
                    <a:p>
                      <a:pPr algn="ctr">
                        <a:lnSpc>
                          <a:spcPct val="115000"/>
                        </a:lnSpc>
                        <a:spcAft>
                          <a:spcPts val="0"/>
                        </a:spcAft>
                      </a:pPr>
                      <a:r>
                        <a:rPr lang="es-ES" sz="1700" dirty="0">
                          <a:effectLst/>
                        </a:rPr>
                        <a:t>9</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c>
                  <a:txBody>
                    <a:bodyPr/>
                    <a:lstStyle/>
                    <a:p>
                      <a:pPr algn="ctr">
                        <a:lnSpc>
                          <a:spcPct val="115000"/>
                        </a:lnSpc>
                        <a:spcAft>
                          <a:spcPts val="0"/>
                        </a:spcAft>
                      </a:pPr>
                      <a:r>
                        <a:rPr lang="es-ES" sz="1700" dirty="0">
                          <a:effectLst/>
                        </a:rPr>
                        <a:t>8</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c>
                  <a:txBody>
                    <a:bodyPr/>
                    <a:lstStyle/>
                    <a:p>
                      <a:pPr algn="ctr">
                        <a:lnSpc>
                          <a:spcPct val="115000"/>
                        </a:lnSpc>
                        <a:spcAft>
                          <a:spcPts val="0"/>
                        </a:spcAft>
                      </a:pPr>
                      <a:r>
                        <a:rPr lang="es-ES" sz="1700" dirty="0">
                          <a:effectLst/>
                        </a:rPr>
                        <a:t>7</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c>
                  <a:txBody>
                    <a:bodyPr/>
                    <a:lstStyle/>
                    <a:p>
                      <a:pPr algn="ctr">
                        <a:lnSpc>
                          <a:spcPct val="115000"/>
                        </a:lnSpc>
                        <a:spcAft>
                          <a:spcPts val="0"/>
                        </a:spcAft>
                      </a:pPr>
                      <a:r>
                        <a:rPr lang="es-ES" sz="1700" dirty="0">
                          <a:effectLst/>
                        </a:rPr>
                        <a:t>13</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r>
              <a:tr h="570897">
                <a:tc>
                  <a:txBody>
                    <a:bodyPr/>
                    <a:lstStyle/>
                    <a:p>
                      <a:pPr algn="ctr">
                        <a:lnSpc>
                          <a:spcPct val="115000"/>
                        </a:lnSpc>
                        <a:spcAft>
                          <a:spcPts val="0"/>
                        </a:spcAft>
                      </a:pPr>
                      <a:r>
                        <a:rPr lang="es-BO" sz="1700" b="1" dirty="0" smtClean="0">
                          <a:solidFill>
                            <a:schemeClr val="bg1"/>
                          </a:solidFill>
                          <a:effectLst/>
                        </a:rPr>
                        <a:t>TOTAL</a:t>
                      </a:r>
                      <a:endParaRPr lang="es-BO"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008000"/>
                    </a:solidFill>
                  </a:tcPr>
                </a:tc>
                <a:tc>
                  <a:txBody>
                    <a:bodyPr/>
                    <a:lstStyle/>
                    <a:p>
                      <a:pPr algn="ctr">
                        <a:lnSpc>
                          <a:spcPct val="115000"/>
                        </a:lnSpc>
                        <a:spcAft>
                          <a:spcPts val="0"/>
                        </a:spcAft>
                      </a:pPr>
                      <a:r>
                        <a:rPr lang="es-BO" sz="1700" dirty="0" smtClean="0">
                          <a:effectLst/>
                        </a:rPr>
                        <a:t>16</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c>
                  <a:txBody>
                    <a:bodyPr/>
                    <a:lstStyle/>
                    <a:p>
                      <a:pPr algn="ctr">
                        <a:lnSpc>
                          <a:spcPct val="115000"/>
                        </a:lnSpc>
                        <a:spcAft>
                          <a:spcPts val="0"/>
                        </a:spcAft>
                      </a:pPr>
                      <a:r>
                        <a:rPr lang="es-BO" sz="1700" dirty="0" smtClean="0">
                          <a:effectLst/>
                        </a:rPr>
                        <a:t>19</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c>
                  <a:txBody>
                    <a:bodyPr/>
                    <a:lstStyle/>
                    <a:p>
                      <a:pPr algn="ctr">
                        <a:lnSpc>
                          <a:spcPct val="115000"/>
                        </a:lnSpc>
                        <a:spcAft>
                          <a:spcPts val="0"/>
                        </a:spcAft>
                      </a:pPr>
                      <a:r>
                        <a:rPr lang="es-BO" sz="1700" dirty="0" smtClean="0">
                          <a:effectLst/>
                        </a:rPr>
                        <a:t>13</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c>
                  <a:txBody>
                    <a:bodyPr/>
                    <a:lstStyle/>
                    <a:p>
                      <a:pPr algn="ctr">
                        <a:lnSpc>
                          <a:spcPct val="115000"/>
                        </a:lnSpc>
                        <a:spcAft>
                          <a:spcPts val="0"/>
                        </a:spcAft>
                      </a:pPr>
                      <a:r>
                        <a:rPr lang="es-BO" sz="1700" dirty="0" smtClean="0">
                          <a:effectLst/>
                        </a:rPr>
                        <a:t>29</a:t>
                      </a:r>
                      <a:endParaRPr lang="es-BO"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tc>
              </a:tr>
            </a:tbl>
          </a:graphicData>
        </a:graphic>
      </p:graphicFrame>
      <p:sp>
        <p:nvSpPr>
          <p:cNvPr id="8" name="7 Rectángulo"/>
          <p:cNvSpPr>
            <a:spLocks noChangeArrowheads="1"/>
          </p:cNvSpPr>
          <p:nvPr/>
        </p:nvSpPr>
        <p:spPr bwMode="auto">
          <a:xfrm>
            <a:off x="539552" y="4397592"/>
            <a:ext cx="20104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Autoridad Sumariante</a:t>
            </a:r>
            <a:endParaRPr lang="es-ES" sz="1100" dirty="0"/>
          </a:p>
        </p:txBody>
      </p:sp>
      <p:sp>
        <p:nvSpPr>
          <p:cNvPr id="9" name="8 Rectángulo"/>
          <p:cNvSpPr/>
          <p:nvPr/>
        </p:nvSpPr>
        <p:spPr>
          <a:xfrm>
            <a:off x="2455000" y="332656"/>
            <a:ext cx="4266489" cy="538609"/>
          </a:xfrm>
          <a:prstGeom prst="rect">
            <a:avLst/>
          </a:prstGeom>
        </p:spPr>
        <p:txBody>
          <a:bodyPr wrap="none">
            <a:spAutoFit/>
          </a:bodyPr>
          <a:lstStyle/>
          <a:p>
            <a:pPr lvl="0" algn="ctr"/>
            <a:r>
              <a:rPr lang="es-ES" sz="2900" b="1" dirty="0" smtClean="0">
                <a:solidFill>
                  <a:srgbClr val="0A5E24"/>
                </a:solidFill>
                <a:latin typeface="Calibri"/>
              </a:rPr>
              <a:t>AUTORIDAD SUMARIANTE</a:t>
            </a:r>
            <a:endParaRPr lang="es-ES" sz="2900" dirty="0">
              <a:solidFill>
                <a:prstClr val="black"/>
              </a:solidFill>
            </a:endParaRPr>
          </a:p>
        </p:txBody>
      </p:sp>
    </p:spTree>
    <p:extLst>
      <p:ext uri="{BB962C8B-B14F-4D97-AF65-F5344CB8AC3E}">
        <p14:creationId xmlns:p14="http://schemas.microsoft.com/office/powerpoint/2010/main" val="4073874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465752547"/>
              </p:ext>
            </p:extLst>
          </p:nvPr>
        </p:nvGraphicFramePr>
        <p:xfrm>
          <a:off x="683568" y="1772793"/>
          <a:ext cx="7560840" cy="3024359"/>
        </p:xfrm>
        <a:graphic>
          <a:graphicData uri="http://schemas.openxmlformats.org/drawingml/2006/table">
            <a:tbl>
              <a:tblPr firstRow="1" firstCol="1" bandRow="1">
                <a:tableStyleId>{F5AB1C69-6EDB-4FF4-983F-18BD219EF322}</a:tableStyleId>
              </a:tblPr>
              <a:tblGrid>
                <a:gridCol w="2054883"/>
                <a:gridCol w="1689533"/>
                <a:gridCol w="1755660"/>
                <a:gridCol w="2060764"/>
              </a:tblGrid>
              <a:tr h="835750">
                <a:tc>
                  <a:txBody>
                    <a:bodyPr/>
                    <a:lstStyle/>
                    <a:p>
                      <a:pPr algn="ctr">
                        <a:lnSpc>
                          <a:spcPct val="115000"/>
                        </a:lnSpc>
                        <a:spcAft>
                          <a:spcPts val="0"/>
                        </a:spcAft>
                      </a:pPr>
                      <a:r>
                        <a:rPr lang="es-ES" sz="1600" dirty="0">
                          <a:effectLst/>
                        </a:rPr>
                        <a:t>RECIBIDAS </a:t>
                      </a:r>
                      <a:endParaRPr lang="es-ES" sz="2400" dirty="0">
                        <a:effectLst/>
                        <a:latin typeface="Times New Roman"/>
                        <a:ea typeface="Times New Roman"/>
                        <a:cs typeface="Times New Roman"/>
                      </a:endParaRPr>
                    </a:p>
                  </a:txBody>
                  <a:tcPr marL="68580" marR="68580" marT="0" marB="0" anchor="ctr">
                    <a:solidFill>
                      <a:srgbClr val="008000"/>
                    </a:solidFill>
                  </a:tcPr>
                </a:tc>
                <a:tc gridSpan="2">
                  <a:txBody>
                    <a:bodyPr/>
                    <a:lstStyle/>
                    <a:p>
                      <a:pPr algn="ctr">
                        <a:lnSpc>
                          <a:spcPct val="115000"/>
                        </a:lnSpc>
                        <a:spcAft>
                          <a:spcPts val="0"/>
                        </a:spcAft>
                      </a:pPr>
                      <a:r>
                        <a:rPr lang="es-ES" sz="1600">
                          <a:effectLst/>
                        </a:rPr>
                        <a:t>CONCLUIDAS CON INFORMES FINALES EMITIDOS</a:t>
                      </a:r>
                      <a:endParaRPr lang="es-ES" sz="2400">
                        <a:effectLst/>
                        <a:latin typeface="Times New Roman"/>
                        <a:ea typeface="Times New Roman"/>
                        <a:cs typeface="Times New Roman"/>
                      </a:endParaRPr>
                    </a:p>
                  </a:txBody>
                  <a:tcPr marL="68580" marR="68580" marT="0" marB="0" anchor="ctr">
                    <a:solidFill>
                      <a:srgbClr val="008000"/>
                    </a:solidFill>
                  </a:tcPr>
                </a:tc>
                <a:tc hMerge="1">
                  <a:txBody>
                    <a:bodyPr/>
                    <a:lstStyle/>
                    <a:p>
                      <a:endParaRPr lang="es-ES"/>
                    </a:p>
                  </a:txBody>
                  <a:tcPr/>
                </a:tc>
                <a:tc>
                  <a:txBody>
                    <a:bodyPr/>
                    <a:lstStyle/>
                    <a:p>
                      <a:pPr algn="ctr">
                        <a:lnSpc>
                          <a:spcPct val="115000"/>
                        </a:lnSpc>
                        <a:spcAft>
                          <a:spcPts val="0"/>
                        </a:spcAft>
                      </a:pPr>
                      <a:r>
                        <a:rPr lang="es-ES" sz="1600" dirty="0">
                          <a:effectLst/>
                        </a:rPr>
                        <a:t>EN ACTUAL INVESTIGACIÓN</a:t>
                      </a:r>
                      <a:endParaRPr lang="es-ES" sz="2400" dirty="0">
                        <a:effectLst/>
                        <a:latin typeface="Times New Roman"/>
                        <a:ea typeface="Times New Roman"/>
                        <a:cs typeface="Times New Roman"/>
                      </a:endParaRPr>
                    </a:p>
                  </a:txBody>
                  <a:tcPr marL="68580" marR="68580" marT="0" marB="0" anchor="ctr">
                    <a:solidFill>
                      <a:srgbClr val="008000"/>
                    </a:solidFill>
                  </a:tcPr>
                </a:tc>
              </a:tr>
              <a:tr h="515559">
                <a:tc rowSpan="2">
                  <a:txBody>
                    <a:bodyPr/>
                    <a:lstStyle/>
                    <a:p>
                      <a:pPr algn="ctr">
                        <a:lnSpc>
                          <a:spcPct val="115000"/>
                        </a:lnSpc>
                        <a:spcAft>
                          <a:spcPts val="0"/>
                        </a:spcAft>
                      </a:pPr>
                      <a:r>
                        <a:rPr lang="es-ES" sz="2400" dirty="0">
                          <a:effectLst/>
                        </a:rPr>
                        <a:t>12</a:t>
                      </a:r>
                      <a:endParaRPr lang="es-ES" sz="3600" dirty="0">
                        <a:effectLst/>
                        <a:latin typeface="Times New Roman"/>
                        <a:ea typeface="Times New Roman"/>
                        <a:cs typeface="Times New Roman"/>
                      </a:endParaRPr>
                    </a:p>
                  </a:txBody>
                  <a:tcPr marL="68580" marR="68580" marT="0" marB="0" anchor="ctr">
                    <a:solidFill>
                      <a:srgbClr val="008000"/>
                    </a:solidFill>
                  </a:tcPr>
                </a:tc>
                <a:tc gridSpan="2">
                  <a:txBody>
                    <a:bodyPr/>
                    <a:lstStyle/>
                    <a:p>
                      <a:pPr algn="ctr">
                        <a:lnSpc>
                          <a:spcPct val="115000"/>
                        </a:lnSpc>
                        <a:spcAft>
                          <a:spcPts val="0"/>
                        </a:spcAft>
                      </a:pPr>
                      <a:r>
                        <a:rPr lang="es-ES" sz="1800">
                          <a:effectLst/>
                        </a:rPr>
                        <a:t>4</a:t>
                      </a:r>
                      <a:endParaRPr lang="es-ES" sz="2800">
                        <a:effectLst/>
                        <a:latin typeface="Times New Roman"/>
                        <a:ea typeface="Times New Roman"/>
                        <a:cs typeface="Times New Roman"/>
                      </a:endParaRPr>
                    </a:p>
                  </a:txBody>
                  <a:tcPr marL="68580" marR="68580" marT="0" marB="0" anchor="ctr"/>
                </a:tc>
                <a:tc hMerge="1">
                  <a:txBody>
                    <a:bodyPr/>
                    <a:lstStyle/>
                    <a:p>
                      <a:endParaRPr lang="es-ES"/>
                    </a:p>
                  </a:txBody>
                  <a:tcPr/>
                </a:tc>
                <a:tc rowSpan="2">
                  <a:txBody>
                    <a:bodyPr/>
                    <a:lstStyle/>
                    <a:p>
                      <a:pPr algn="ctr">
                        <a:lnSpc>
                          <a:spcPct val="115000"/>
                        </a:lnSpc>
                        <a:spcAft>
                          <a:spcPts val="0"/>
                        </a:spcAft>
                      </a:pPr>
                      <a:r>
                        <a:rPr lang="es-ES" sz="1800" dirty="0">
                          <a:effectLst/>
                        </a:rPr>
                        <a:t>8</a:t>
                      </a:r>
                      <a:endParaRPr lang="es-ES" sz="2800" dirty="0">
                        <a:effectLst/>
                        <a:latin typeface="Times New Roman"/>
                        <a:ea typeface="Times New Roman"/>
                        <a:cs typeface="Times New Roman"/>
                      </a:endParaRPr>
                    </a:p>
                  </a:txBody>
                  <a:tcPr marL="68580" marR="68580" marT="0" marB="0" anchor="ctr"/>
                </a:tc>
              </a:tr>
              <a:tr h="1673050">
                <a:tc vMerge="1">
                  <a:txBody>
                    <a:bodyPr/>
                    <a:lstStyle/>
                    <a:p>
                      <a:endParaRPr lang="es-ES"/>
                    </a:p>
                  </a:txBody>
                  <a:tcPr/>
                </a:tc>
                <a:tc>
                  <a:txBody>
                    <a:bodyPr/>
                    <a:lstStyle/>
                    <a:p>
                      <a:pPr algn="ctr">
                        <a:lnSpc>
                          <a:spcPct val="115000"/>
                        </a:lnSpc>
                        <a:spcAft>
                          <a:spcPts val="0"/>
                        </a:spcAft>
                      </a:pPr>
                      <a:r>
                        <a:rPr lang="es-ES" sz="1800" dirty="0">
                          <a:effectLst/>
                        </a:rPr>
                        <a:t>4 </a:t>
                      </a:r>
                      <a:endParaRPr lang="es-ES" sz="2800" dirty="0">
                        <a:effectLst/>
                      </a:endParaRPr>
                    </a:p>
                    <a:p>
                      <a:pPr algn="ctr">
                        <a:lnSpc>
                          <a:spcPct val="115000"/>
                        </a:lnSpc>
                        <a:spcAft>
                          <a:spcPts val="0"/>
                        </a:spcAft>
                      </a:pPr>
                      <a:r>
                        <a:rPr lang="es-ES" sz="1800" dirty="0">
                          <a:effectLst/>
                        </a:rPr>
                        <a:t>PROBADAS</a:t>
                      </a:r>
                      <a:endParaRPr lang="es-ES" sz="28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S" sz="1800" dirty="0">
                          <a:effectLst/>
                        </a:rPr>
                        <a:t>0 </a:t>
                      </a:r>
                      <a:endParaRPr lang="es-ES" sz="2800" dirty="0">
                        <a:effectLst/>
                      </a:endParaRPr>
                    </a:p>
                    <a:p>
                      <a:pPr algn="ctr">
                        <a:lnSpc>
                          <a:spcPct val="115000"/>
                        </a:lnSpc>
                        <a:spcAft>
                          <a:spcPts val="0"/>
                        </a:spcAft>
                      </a:pPr>
                      <a:r>
                        <a:rPr lang="es-ES" sz="1800" dirty="0">
                          <a:effectLst/>
                        </a:rPr>
                        <a:t>IMPROBADAS</a:t>
                      </a:r>
                      <a:endParaRPr lang="es-ES" sz="2800" dirty="0">
                        <a:effectLst/>
                        <a:latin typeface="Times New Roman"/>
                        <a:ea typeface="Times New Roman"/>
                        <a:cs typeface="Times New Roman"/>
                      </a:endParaRPr>
                    </a:p>
                  </a:txBody>
                  <a:tcPr marL="68580" marR="68580" marT="0" marB="0" anchor="ctr"/>
                </a:tc>
                <a:tc vMerge="1">
                  <a:txBody>
                    <a:bodyPr/>
                    <a:lstStyle/>
                    <a:p>
                      <a:endParaRPr lang="es-ES"/>
                    </a:p>
                  </a:txBody>
                  <a:tcPr/>
                </a:tc>
              </a:tr>
            </a:tbl>
          </a:graphicData>
        </a:graphic>
      </p:graphicFrame>
      <p:sp>
        <p:nvSpPr>
          <p:cNvPr id="6" name="5 Rectángulo"/>
          <p:cNvSpPr/>
          <p:nvPr/>
        </p:nvSpPr>
        <p:spPr>
          <a:xfrm>
            <a:off x="132902" y="332656"/>
            <a:ext cx="8910709" cy="984885"/>
          </a:xfrm>
          <a:prstGeom prst="rect">
            <a:avLst/>
          </a:prstGeom>
        </p:spPr>
        <p:txBody>
          <a:bodyPr wrap="none">
            <a:spAutoFit/>
          </a:bodyPr>
          <a:lstStyle/>
          <a:p>
            <a:pPr lvl="0" algn="ctr"/>
            <a:r>
              <a:rPr lang="es-ES" sz="2900" b="1" dirty="0" smtClean="0">
                <a:solidFill>
                  <a:srgbClr val="0A5E24"/>
                </a:solidFill>
                <a:latin typeface="Calibri"/>
              </a:rPr>
              <a:t>OFICINA REGIONAL DE TRANSPARENCIA INSTITUCIONAL </a:t>
            </a:r>
          </a:p>
          <a:p>
            <a:pPr lvl="0" algn="ctr"/>
            <a:r>
              <a:rPr lang="es-ES" sz="2900" b="1" dirty="0" smtClean="0">
                <a:solidFill>
                  <a:srgbClr val="0A5E24"/>
                </a:solidFill>
                <a:latin typeface="Calibri"/>
              </a:rPr>
              <a:t>Y LUCHA CONTRA LA CORRUPCIÓN </a:t>
            </a:r>
            <a:endParaRPr lang="es-ES" sz="2900" dirty="0">
              <a:solidFill>
                <a:prstClr val="black"/>
              </a:solidFill>
            </a:endParaRPr>
          </a:p>
        </p:txBody>
      </p:sp>
    </p:spTree>
    <p:extLst>
      <p:ext uri="{BB962C8B-B14F-4D97-AF65-F5344CB8AC3E}">
        <p14:creationId xmlns:p14="http://schemas.microsoft.com/office/powerpoint/2010/main" val="330023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117813286"/>
              </p:ext>
            </p:extLst>
          </p:nvPr>
        </p:nvGraphicFramePr>
        <p:xfrm>
          <a:off x="395536" y="1202100"/>
          <a:ext cx="8208912" cy="4459148"/>
        </p:xfrm>
        <a:graphic>
          <a:graphicData uri="http://schemas.openxmlformats.org/drawingml/2006/table">
            <a:tbl>
              <a:tblPr firstRow="1" firstCol="1" bandRow="1">
                <a:tableStyleId>{F5AB1C69-6EDB-4FF4-983F-18BD219EF322}</a:tableStyleId>
              </a:tblPr>
              <a:tblGrid>
                <a:gridCol w="6940262"/>
                <a:gridCol w="1268650"/>
              </a:tblGrid>
              <a:tr h="446763">
                <a:tc>
                  <a:txBody>
                    <a:bodyPr/>
                    <a:lstStyle/>
                    <a:p>
                      <a:pPr algn="ctr">
                        <a:lnSpc>
                          <a:spcPct val="115000"/>
                        </a:lnSpc>
                        <a:spcBef>
                          <a:spcPts val="600"/>
                        </a:spcBef>
                        <a:spcAft>
                          <a:spcPts val="600"/>
                        </a:spcAft>
                      </a:pPr>
                      <a:r>
                        <a:rPr lang="es-ES_tradnl" sz="1300" dirty="0">
                          <a:effectLst/>
                        </a:rPr>
                        <a:t>PROYECTOS</a:t>
                      </a:r>
                      <a:endParaRPr lang="es-ES" sz="1300" dirty="0">
                        <a:effectLst/>
                        <a:latin typeface="Times New Roman"/>
                        <a:ea typeface="Times New Roman"/>
                        <a:cs typeface="Times New Roman"/>
                      </a:endParaRPr>
                    </a:p>
                  </a:txBody>
                  <a:tcPr marL="21360" marR="21360" marT="0" marB="0" anchor="ctr">
                    <a:solidFill>
                      <a:srgbClr val="008000"/>
                    </a:solidFill>
                  </a:tcPr>
                </a:tc>
                <a:tc>
                  <a:txBody>
                    <a:bodyPr/>
                    <a:lstStyle/>
                    <a:p>
                      <a:pPr algn="ctr">
                        <a:lnSpc>
                          <a:spcPct val="115000"/>
                        </a:lnSpc>
                        <a:spcBef>
                          <a:spcPts val="600"/>
                        </a:spcBef>
                        <a:spcAft>
                          <a:spcPts val="600"/>
                        </a:spcAft>
                      </a:pPr>
                      <a:r>
                        <a:rPr lang="es-ES_tradnl" sz="1300" dirty="0">
                          <a:effectLst/>
                        </a:rPr>
                        <a:t>ESTADO DE AVANCE</a:t>
                      </a:r>
                      <a:endParaRPr lang="es-ES" sz="1300" dirty="0">
                        <a:effectLst/>
                        <a:latin typeface="Times New Roman"/>
                        <a:ea typeface="Times New Roman"/>
                        <a:cs typeface="Times New Roman"/>
                      </a:endParaRPr>
                    </a:p>
                  </a:txBody>
                  <a:tcPr marL="21360" marR="21360" marT="0" marB="0" anchor="ctr">
                    <a:solidFill>
                      <a:srgbClr val="008000"/>
                    </a:solidFill>
                  </a:tcPr>
                </a:tc>
              </a:tr>
              <a:tr h="596182">
                <a:tc>
                  <a:txBody>
                    <a:bodyPr/>
                    <a:lstStyle/>
                    <a:p>
                      <a:pPr algn="just">
                        <a:lnSpc>
                          <a:spcPct val="100000"/>
                        </a:lnSpc>
                        <a:spcBef>
                          <a:spcPts val="300"/>
                        </a:spcBef>
                        <a:spcAft>
                          <a:spcPts val="300"/>
                        </a:spcAft>
                      </a:pPr>
                      <a:r>
                        <a:rPr lang="es-ES" sz="1600" dirty="0">
                          <a:effectLst/>
                        </a:rPr>
                        <a:t>Mantenimiento </a:t>
                      </a:r>
                      <a:r>
                        <a:rPr lang="es-ES" sz="1600" dirty="0" smtClean="0">
                          <a:effectLst/>
                        </a:rPr>
                        <a:t>Preventivo</a:t>
                      </a:r>
                    </a:p>
                    <a:p>
                      <a:pPr algn="just">
                        <a:lnSpc>
                          <a:spcPct val="100000"/>
                        </a:lnSpc>
                        <a:spcBef>
                          <a:spcPts val="300"/>
                        </a:spcBef>
                        <a:spcAft>
                          <a:spcPts val="300"/>
                        </a:spcAft>
                      </a:pPr>
                      <a:r>
                        <a:rPr lang="es-ES" sz="1600" dirty="0" smtClean="0">
                          <a:effectLst/>
                        </a:rPr>
                        <a:t>316</a:t>
                      </a:r>
                      <a:r>
                        <a:rPr lang="es-ES_tradnl" sz="1600" dirty="0" smtClean="0">
                          <a:effectLst/>
                        </a:rPr>
                        <a:t> Equipos </a:t>
                      </a:r>
                      <a:r>
                        <a:rPr lang="es-ES_tradnl" sz="1600" dirty="0">
                          <a:effectLst/>
                        </a:rPr>
                        <a:t>de Computación a nivel Regional</a:t>
                      </a:r>
                      <a:r>
                        <a:rPr lang="es-ES_tradnl" sz="1600" dirty="0" smtClean="0">
                          <a:effectLst/>
                        </a:rPr>
                        <a:t>.</a:t>
                      </a:r>
                      <a:endParaRPr lang="es-ES" sz="1600" dirty="0">
                        <a:effectLst/>
                      </a:endParaRPr>
                    </a:p>
                  </a:txBody>
                  <a:tcPr marL="21360" marR="21360" marT="0" marB="0" anchor="ctr">
                    <a:solidFill>
                      <a:srgbClr val="008000"/>
                    </a:solidFill>
                  </a:tcPr>
                </a:tc>
                <a:tc>
                  <a:txBody>
                    <a:bodyPr/>
                    <a:lstStyle/>
                    <a:p>
                      <a:pPr algn="ctr">
                        <a:lnSpc>
                          <a:spcPct val="115000"/>
                        </a:lnSpc>
                        <a:spcBef>
                          <a:spcPts val="600"/>
                        </a:spcBef>
                        <a:spcAft>
                          <a:spcPts val="600"/>
                        </a:spcAft>
                      </a:pPr>
                      <a:r>
                        <a:rPr lang="es-ES_tradnl" sz="1300" dirty="0">
                          <a:effectLst/>
                        </a:rPr>
                        <a:t>Cumplido</a:t>
                      </a:r>
                      <a:endParaRPr lang="es-ES" sz="1300" dirty="0">
                        <a:effectLst/>
                      </a:endParaRPr>
                    </a:p>
                    <a:p>
                      <a:pPr algn="ctr">
                        <a:lnSpc>
                          <a:spcPct val="115000"/>
                        </a:lnSpc>
                        <a:spcBef>
                          <a:spcPts val="600"/>
                        </a:spcBef>
                        <a:spcAft>
                          <a:spcPts val="600"/>
                        </a:spcAft>
                      </a:pPr>
                      <a:r>
                        <a:rPr lang="es-ES_tradnl" sz="1300" dirty="0">
                          <a:effectLst/>
                        </a:rPr>
                        <a:t> </a:t>
                      </a:r>
                      <a:endParaRPr lang="es-ES" sz="1300" dirty="0">
                        <a:effectLst/>
                        <a:latin typeface="Times New Roman"/>
                        <a:ea typeface="Times New Roman"/>
                        <a:cs typeface="Times New Roman"/>
                      </a:endParaRPr>
                    </a:p>
                  </a:txBody>
                  <a:tcPr marL="21360" marR="21360" marT="0" marB="0" anchor="ctr"/>
                </a:tc>
              </a:tr>
              <a:tr h="596182">
                <a:tc>
                  <a:txBody>
                    <a:bodyPr/>
                    <a:lstStyle/>
                    <a:p>
                      <a:pPr algn="just">
                        <a:lnSpc>
                          <a:spcPct val="100000"/>
                        </a:lnSpc>
                        <a:spcBef>
                          <a:spcPts val="300"/>
                        </a:spcBef>
                        <a:spcAft>
                          <a:spcPts val="300"/>
                        </a:spcAft>
                      </a:pPr>
                      <a:r>
                        <a:rPr lang="es-ES_tradnl" sz="1600" dirty="0">
                          <a:effectLst/>
                        </a:rPr>
                        <a:t>Mantenimiento Correctivo</a:t>
                      </a:r>
                      <a:endParaRPr lang="es-ES" sz="1600" dirty="0">
                        <a:effectLst/>
                      </a:endParaRPr>
                    </a:p>
                    <a:p>
                      <a:pPr algn="just">
                        <a:lnSpc>
                          <a:spcPct val="100000"/>
                        </a:lnSpc>
                        <a:spcBef>
                          <a:spcPts val="300"/>
                        </a:spcBef>
                        <a:spcAft>
                          <a:spcPts val="300"/>
                        </a:spcAft>
                      </a:pPr>
                      <a:r>
                        <a:rPr lang="es-ES_tradnl" sz="1600" dirty="0">
                          <a:effectLst/>
                        </a:rPr>
                        <a:t>368 </a:t>
                      </a:r>
                      <a:r>
                        <a:rPr lang="es-ES_tradnl" sz="1600" dirty="0" smtClean="0">
                          <a:effectLst/>
                        </a:rPr>
                        <a:t>Equipos </a:t>
                      </a:r>
                      <a:r>
                        <a:rPr lang="es-ES_tradnl" sz="1600" dirty="0">
                          <a:effectLst/>
                        </a:rPr>
                        <a:t>de Computación a nivel Regional</a:t>
                      </a:r>
                      <a:r>
                        <a:rPr lang="es-ES_tradnl" sz="1600" dirty="0" smtClean="0">
                          <a:effectLst/>
                        </a:rPr>
                        <a:t>.</a:t>
                      </a:r>
                      <a:endParaRPr lang="es-ES" sz="1600" dirty="0">
                        <a:effectLst/>
                      </a:endParaRPr>
                    </a:p>
                  </a:txBody>
                  <a:tcPr marL="21360" marR="21360" marT="0" marB="0" anchor="ctr">
                    <a:solidFill>
                      <a:srgbClr val="008000"/>
                    </a:solidFill>
                  </a:tcPr>
                </a:tc>
                <a:tc>
                  <a:txBody>
                    <a:bodyPr/>
                    <a:lstStyle/>
                    <a:p>
                      <a:pPr algn="ctr">
                        <a:lnSpc>
                          <a:spcPct val="115000"/>
                        </a:lnSpc>
                        <a:spcBef>
                          <a:spcPts val="600"/>
                        </a:spcBef>
                        <a:spcAft>
                          <a:spcPts val="600"/>
                        </a:spcAft>
                      </a:pPr>
                      <a:r>
                        <a:rPr lang="es-ES_tradnl" sz="1300">
                          <a:effectLst/>
                        </a:rPr>
                        <a:t>Cumplido</a:t>
                      </a:r>
                      <a:endParaRPr lang="es-ES" sz="1300">
                        <a:effectLst/>
                      </a:endParaRPr>
                    </a:p>
                    <a:p>
                      <a:pPr algn="ctr">
                        <a:lnSpc>
                          <a:spcPct val="115000"/>
                        </a:lnSpc>
                        <a:spcBef>
                          <a:spcPts val="600"/>
                        </a:spcBef>
                        <a:spcAft>
                          <a:spcPts val="600"/>
                        </a:spcAft>
                      </a:pPr>
                      <a:r>
                        <a:rPr lang="es-ES_tradnl" sz="1300">
                          <a:effectLst/>
                        </a:rPr>
                        <a:t> </a:t>
                      </a:r>
                      <a:endParaRPr lang="es-ES" sz="1300">
                        <a:effectLst/>
                        <a:latin typeface="Times New Roman"/>
                        <a:ea typeface="Times New Roman"/>
                        <a:cs typeface="Times New Roman"/>
                      </a:endParaRPr>
                    </a:p>
                  </a:txBody>
                  <a:tcPr marL="21360" marR="21360" marT="0" marB="0" anchor="ctr"/>
                </a:tc>
              </a:tr>
              <a:tr h="1799006">
                <a:tc>
                  <a:txBody>
                    <a:bodyPr/>
                    <a:lstStyle/>
                    <a:p>
                      <a:pPr algn="just">
                        <a:lnSpc>
                          <a:spcPct val="115000"/>
                        </a:lnSpc>
                        <a:spcBef>
                          <a:spcPts val="600"/>
                        </a:spcBef>
                        <a:spcAft>
                          <a:spcPts val="600"/>
                        </a:spcAft>
                      </a:pPr>
                      <a:r>
                        <a:rPr lang="es-ES_tradnl" sz="1600" dirty="0">
                          <a:effectLst/>
                        </a:rPr>
                        <a:t>Implementar Salas de Espera CNS (Compra de 18 Televisores y 12 Reproductores DVD)</a:t>
                      </a:r>
                      <a:endParaRPr lang="es-ES" sz="1600" dirty="0">
                        <a:effectLst/>
                      </a:endParaRPr>
                    </a:p>
                    <a:p>
                      <a:pPr algn="just">
                        <a:lnSpc>
                          <a:spcPct val="115000"/>
                        </a:lnSpc>
                        <a:spcBef>
                          <a:spcPts val="600"/>
                        </a:spcBef>
                        <a:spcAft>
                          <a:spcPts val="600"/>
                        </a:spcAft>
                      </a:pPr>
                      <a:r>
                        <a:rPr lang="es-ES_tradnl" sz="1600" dirty="0" smtClean="0">
                          <a:effectLst/>
                        </a:rPr>
                        <a:t>Observaciones</a:t>
                      </a:r>
                      <a:r>
                        <a:rPr lang="es-ES_tradnl" sz="1600" dirty="0">
                          <a:effectLst/>
                        </a:rPr>
                        <a:t>: Los televisores ya se encuentran instalados y funcionando, excepto en Hospital Obrero </a:t>
                      </a:r>
                      <a:r>
                        <a:rPr lang="es-ES_tradnl" sz="1600" dirty="0" smtClean="0">
                          <a:effectLst/>
                        </a:rPr>
                        <a:t>Nº </a:t>
                      </a:r>
                      <a:r>
                        <a:rPr lang="es-ES_tradnl" sz="1600" dirty="0">
                          <a:effectLst/>
                        </a:rPr>
                        <a:t>2 donde se encuentra en proceso de adquisición los cables HDMI para comunicar con la Red Convergente de este nosocomio</a:t>
                      </a:r>
                      <a:r>
                        <a:rPr lang="es-ES_tradnl" sz="1600" dirty="0" smtClean="0">
                          <a:effectLst/>
                        </a:rPr>
                        <a:t>.</a:t>
                      </a:r>
                    </a:p>
                  </a:txBody>
                  <a:tcPr marL="21360" marR="21360" marT="0" marB="0" anchor="ctr">
                    <a:solidFill>
                      <a:srgbClr val="008000"/>
                    </a:solidFill>
                  </a:tcPr>
                </a:tc>
                <a:tc>
                  <a:txBody>
                    <a:bodyPr/>
                    <a:lstStyle/>
                    <a:p>
                      <a:pPr algn="ctr">
                        <a:lnSpc>
                          <a:spcPct val="115000"/>
                        </a:lnSpc>
                        <a:spcBef>
                          <a:spcPts val="600"/>
                        </a:spcBef>
                        <a:spcAft>
                          <a:spcPts val="600"/>
                        </a:spcAft>
                      </a:pPr>
                      <a:r>
                        <a:rPr lang="es-ES_tradnl" sz="1300" dirty="0" smtClean="0">
                          <a:effectLst/>
                        </a:rPr>
                        <a:t>Cumplido</a:t>
                      </a:r>
                      <a:endParaRPr lang="es-ES" sz="1300" dirty="0">
                        <a:effectLst/>
                        <a:latin typeface="Times New Roman"/>
                        <a:ea typeface="Times New Roman"/>
                        <a:cs typeface="Times New Roman"/>
                      </a:endParaRPr>
                    </a:p>
                  </a:txBody>
                  <a:tcPr marL="21360" marR="21360" marT="0" marB="0" anchor="ctr"/>
                </a:tc>
              </a:tr>
              <a:tr h="951053">
                <a:tc>
                  <a:txBody>
                    <a:bodyPr/>
                    <a:lstStyle/>
                    <a:p>
                      <a:pPr algn="just">
                        <a:lnSpc>
                          <a:spcPct val="115000"/>
                        </a:lnSpc>
                        <a:spcBef>
                          <a:spcPts val="600"/>
                        </a:spcBef>
                        <a:spcAft>
                          <a:spcPts val="600"/>
                        </a:spcAft>
                      </a:pPr>
                      <a:r>
                        <a:rPr lang="es-ES_tradnl" sz="1400" dirty="0">
                          <a:effectLst/>
                        </a:rPr>
                        <a:t>Compra 16 Impresoras (Impresora Multifuncional Color e Impresora Multifuncional</a:t>
                      </a:r>
                      <a:r>
                        <a:rPr lang="es-ES_tradnl" sz="1400" dirty="0" smtClean="0">
                          <a:effectLst/>
                        </a:rPr>
                        <a:t>).</a:t>
                      </a:r>
                      <a:r>
                        <a:rPr lang="es-ES_tradnl" sz="1400" baseline="0" dirty="0" smtClean="0">
                          <a:effectLst/>
                        </a:rPr>
                        <a:t> </a:t>
                      </a:r>
                    </a:p>
                    <a:p>
                      <a:pPr algn="just">
                        <a:lnSpc>
                          <a:spcPct val="115000"/>
                        </a:lnSpc>
                        <a:spcBef>
                          <a:spcPts val="600"/>
                        </a:spcBef>
                        <a:spcAft>
                          <a:spcPts val="600"/>
                        </a:spcAft>
                      </a:pPr>
                      <a:endParaRPr lang="es-ES_tradnl" sz="1400" dirty="0" smtClean="0">
                        <a:effectLst/>
                      </a:endParaRPr>
                    </a:p>
                  </a:txBody>
                  <a:tcPr marL="21360" marR="21360" marT="0" marB="0" anchor="ctr">
                    <a:solidFill>
                      <a:srgbClr val="008000"/>
                    </a:solidFill>
                  </a:tcPr>
                </a:tc>
                <a:tc>
                  <a:txBody>
                    <a:bodyPr/>
                    <a:lstStyle/>
                    <a:p>
                      <a:pPr algn="ctr">
                        <a:lnSpc>
                          <a:spcPct val="115000"/>
                        </a:lnSpc>
                        <a:spcBef>
                          <a:spcPts val="600"/>
                        </a:spcBef>
                        <a:spcAft>
                          <a:spcPts val="600"/>
                        </a:spcAft>
                      </a:pPr>
                      <a:r>
                        <a:rPr lang="es-ES_tradnl" sz="1300" dirty="0" smtClean="0">
                          <a:effectLst/>
                        </a:rPr>
                        <a:t>Cumplido</a:t>
                      </a:r>
                    </a:p>
                    <a:p>
                      <a:pPr algn="ctr">
                        <a:lnSpc>
                          <a:spcPct val="115000"/>
                        </a:lnSpc>
                        <a:spcBef>
                          <a:spcPts val="600"/>
                        </a:spcBef>
                        <a:spcAft>
                          <a:spcPts val="600"/>
                        </a:spcAft>
                      </a:pPr>
                      <a:endParaRPr lang="es-ES_tradnl" sz="1300" dirty="0" smtClean="0">
                        <a:effectLst/>
                        <a:latin typeface="Times New Roman"/>
                        <a:ea typeface="Times New Roman"/>
                        <a:cs typeface="Times New Roman"/>
                      </a:endParaRPr>
                    </a:p>
                    <a:p>
                      <a:pPr algn="ctr">
                        <a:lnSpc>
                          <a:spcPct val="115000"/>
                        </a:lnSpc>
                        <a:spcBef>
                          <a:spcPts val="600"/>
                        </a:spcBef>
                        <a:spcAft>
                          <a:spcPts val="600"/>
                        </a:spcAft>
                      </a:pPr>
                      <a:endParaRPr lang="es-ES" sz="1300" dirty="0">
                        <a:effectLst/>
                        <a:latin typeface="Times New Roman"/>
                        <a:ea typeface="Times New Roman"/>
                        <a:cs typeface="Times New Roman"/>
                      </a:endParaRPr>
                    </a:p>
                  </a:txBody>
                  <a:tcPr marL="21360" marR="21360" marT="0" marB="0" anchor="ctr"/>
                </a:tc>
              </a:tr>
            </a:tbl>
          </a:graphicData>
        </a:graphic>
      </p:graphicFrame>
      <p:sp>
        <p:nvSpPr>
          <p:cNvPr id="7" name="6 Rectángulo"/>
          <p:cNvSpPr/>
          <p:nvPr/>
        </p:nvSpPr>
        <p:spPr>
          <a:xfrm>
            <a:off x="1955253" y="188640"/>
            <a:ext cx="5265993" cy="538609"/>
          </a:xfrm>
          <a:prstGeom prst="rect">
            <a:avLst/>
          </a:prstGeom>
        </p:spPr>
        <p:txBody>
          <a:bodyPr wrap="none">
            <a:spAutoFit/>
          </a:bodyPr>
          <a:lstStyle/>
          <a:p>
            <a:pPr lvl="0" algn="ctr"/>
            <a:r>
              <a:rPr lang="es-ES" sz="2900" b="1" dirty="0" smtClean="0">
                <a:solidFill>
                  <a:srgbClr val="0A5E24"/>
                </a:solidFill>
                <a:latin typeface="Calibri"/>
              </a:rPr>
              <a:t>UNIDAD REGIONAL DE SISTEMAS</a:t>
            </a:r>
            <a:endParaRPr lang="es-ES" sz="2900" dirty="0">
              <a:solidFill>
                <a:prstClr val="black"/>
              </a:solidFill>
            </a:endParaRPr>
          </a:p>
        </p:txBody>
      </p:sp>
    </p:spTree>
    <p:extLst>
      <p:ext uri="{BB962C8B-B14F-4D97-AF65-F5344CB8AC3E}">
        <p14:creationId xmlns:p14="http://schemas.microsoft.com/office/powerpoint/2010/main" val="3656731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3924949362"/>
              </p:ext>
            </p:extLst>
          </p:nvPr>
        </p:nvGraphicFramePr>
        <p:xfrm>
          <a:off x="611560" y="856070"/>
          <a:ext cx="7920880" cy="1564818"/>
        </p:xfrm>
        <a:graphic>
          <a:graphicData uri="http://schemas.openxmlformats.org/drawingml/2006/table">
            <a:tbl>
              <a:tblPr firstRow="1" firstCol="1" bandRow="1">
                <a:tableStyleId>{F5AB1C69-6EDB-4FF4-983F-18BD219EF322}</a:tableStyleId>
              </a:tblPr>
              <a:tblGrid>
                <a:gridCol w="6696744"/>
                <a:gridCol w="1224136"/>
              </a:tblGrid>
              <a:tr h="288032">
                <a:tc>
                  <a:txBody>
                    <a:bodyPr/>
                    <a:lstStyle/>
                    <a:p>
                      <a:pPr algn="ctr">
                        <a:lnSpc>
                          <a:spcPct val="115000"/>
                        </a:lnSpc>
                        <a:spcBef>
                          <a:spcPts val="600"/>
                        </a:spcBef>
                        <a:spcAft>
                          <a:spcPts val="600"/>
                        </a:spcAft>
                      </a:pPr>
                      <a:r>
                        <a:rPr lang="es-ES_tradnl" sz="1300" dirty="0">
                          <a:effectLst/>
                        </a:rPr>
                        <a:t>PROYECTOS</a:t>
                      </a:r>
                      <a:endParaRPr lang="es-ES" sz="1300" dirty="0">
                        <a:effectLst/>
                        <a:latin typeface="Times New Roman"/>
                        <a:ea typeface="Times New Roman"/>
                        <a:cs typeface="Times New Roman"/>
                      </a:endParaRPr>
                    </a:p>
                  </a:txBody>
                  <a:tcPr marL="21360" marR="21360" marT="0" marB="0" anchor="ctr">
                    <a:solidFill>
                      <a:srgbClr val="008000"/>
                    </a:solidFill>
                  </a:tcPr>
                </a:tc>
                <a:tc>
                  <a:txBody>
                    <a:bodyPr/>
                    <a:lstStyle/>
                    <a:p>
                      <a:pPr algn="ctr">
                        <a:lnSpc>
                          <a:spcPct val="100000"/>
                        </a:lnSpc>
                        <a:spcBef>
                          <a:spcPts val="600"/>
                        </a:spcBef>
                        <a:spcAft>
                          <a:spcPts val="600"/>
                        </a:spcAft>
                      </a:pPr>
                      <a:r>
                        <a:rPr lang="es-ES_tradnl" sz="1300" dirty="0">
                          <a:effectLst/>
                        </a:rPr>
                        <a:t>ESTADO DE AVANCE</a:t>
                      </a:r>
                      <a:endParaRPr lang="es-ES" sz="1300" dirty="0">
                        <a:effectLst/>
                        <a:latin typeface="Times New Roman"/>
                        <a:ea typeface="Times New Roman"/>
                        <a:cs typeface="Times New Roman"/>
                      </a:endParaRPr>
                    </a:p>
                  </a:txBody>
                  <a:tcPr marL="21360" marR="21360" marT="0" marB="0" anchor="ctr">
                    <a:solidFill>
                      <a:srgbClr val="008000"/>
                    </a:solidFill>
                  </a:tcPr>
                </a:tc>
              </a:tr>
              <a:tr h="539864">
                <a:tc>
                  <a:txBody>
                    <a:bodyPr/>
                    <a:lstStyle/>
                    <a:p>
                      <a:pPr algn="just">
                        <a:lnSpc>
                          <a:spcPct val="100000"/>
                        </a:lnSpc>
                        <a:spcBef>
                          <a:spcPts val="600"/>
                        </a:spcBef>
                        <a:spcAft>
                          <a:spcPts val="600"/>
                        </a:spcAft>
                      </a:pPr>
                      <a:r>
                        <a:rPr lang="es-ES_tradnl" sz="1400" dirty="0">
                          <a:effectLst/>
                        </a:rPr>
                        <a:t>Implementación del sistema de Afiliaciones, Cotizaciones y Recaudaciones (Plataforma ERP-CNS</a:t>
                      </a:r>
                      <a:r>
                        <a:rPr lang="es-ES_tradnl" sz="1400" dirty="0" smtClean="0">
                          <a:effectLst/>
                        </a:rPr>
                        <a:t>)</a:t>
                      </a:r>
                      <a:endParaRPr lang="es-ES" sz="1400" dirty="0" smtClean="0">
                        <a:effectLst/>
                      </a:endParaRPr>
                    </a:p>
                  </a:txBody>
                  <a:tcPr marL="21360" marR="21360" marT="0" marB="0" anchor="ctr">
                    <a:solidFill>
                      <a:srgbClr val="008000"/>
                    </a:solidFill>
                  </a:tcPr>
                </a:tc>
                <a:tc>
                  <a:txBody>
                    <a:bodyPr/>
                    <a:lstStyle/>
                    <a:p>
                      <a:pPr algn="ctr">
                        <a:lnSpc>
                          <a:spcPct val="115000"/>
                        </a:lnSpc>
                        <a:spcBef>
                          <a:spcPts val="600"/>
                        </a:spcBef>
                        <a:spcAft>
                          <a:spcPts val="600"/>
                        </a:spcAft>
                      </a:pPr>
                      <a:r>
                        <a:rPr lang="es-ES_tradnl" sz="1300" dirty="0">
                          <a:effectLst/>
                        </a:rPr>
                        <a:t>Cumplido</a:t>
                      </a:r>
                      <a:endParaRPr lang="es-ES" sz="1300" dirty="0">
                        <a:effectLst/>
                        <a:latin typeface="Times New Roman"/>
                        <a:ea typeface="Times New Roman"/>
                        <a:cs typeface="Times New Roman"/>
                      </a:endParaRPr>
                    </a:p>
                  </a:txBody>
                  <a:tcPr marL="21360" marR="21360" marT="0" marB="0" anchor="ctr"/>
                </a:tc>
              </a:tr>
              <a:tr h="504056">
                <a:tc>
                  <a:txBody>
                    <a:bodyPr/>
                    <a:lstStyle/>
                    <a:p>
                      <a:pPr algn="just">
                        <a:lnSpc>
                          <a:spcPct val="115000"/>
                        </a:lnSpc>
                        <a:spcBef>
                          <a:spcPts val="600"/>
                        </a:spcBef>
                        <a:spcAft>
                          <a:spcPts val="600"/>
                        </a:spcAft>
                      </a:pPr>
                      <a:r>
                        <a:rPr lang="es-ES_tradnl" sz="1400" dirty="0">
                          <a:effectLst/>
                        </a:rPr>
                        <a:t>Rediseño de la Página Web Regional</a:t>
                      </a:r>
                      <a:endParaRPr lang="es-ES" sz="1400" dirty="0">
                        <a:effectLst/>
                      </a:endParaRPr>
                    </a:p>
                    <a:p>
                      <a:pPr algn="just">
                        <a:lnSpc>
                          <a:spcPct val="115000"/>
                        </a:lnSpc>
                        <a:spcBef>
                          <a:spcPts val="600"/>
                        </a:spcBef>
                        <a:spcAft>
                          <a:spcPts val="600"/>
                        </a:spcAft>
                      </a:pPr>
                      <a:endParaRPr lang="es-ES" sz="1400" dirty="0">
                        <a:effectLst/>
                      </a:endParaRPr>
                    </a:p>
                  </a:txBody>
                  <a:tcPr marL="21360" marR="21360" marT="0" marB="0" anchor="ctr">
                    <a:solidFill>
                      <a:srgbClr val="008000"/>
                    </a:solidFill>
                  </a:tcPr>
                </a:tc>
                <a:tc>
                  <a:txBody>
                    <a:bodyPr/>
                    <a:lstStyle/>
                    <a:p>
                      <a:pPr algn="ctr">
                        <a:lnSpc>
                          <a:spcPct val="115000"/>
                        </a:lnSpc>
                        <a:spcBef>
                          <a:spcPts val="600"/>
                        </a:spcBef>
                        <a:spcAft>
                          <a:spcPts val="600"/>
                        </a:spcAft>
                      </a:pPr>
                      <a:r>
                        <a:rPr lang="es-ES_tradnl" sz="1300" dirty="0">
                          <a:effectLst/>
                        </a:rPr>
                        <a:t>Cumplido</a:t>
                      </a:r>
                      <a:endParaRPr lang="es-ES" sz="1300" dirty="0">
                        <a:effectLst/>
                        <a:latin typeface="Times New Roman"/>
                        <a:ea typeface="Times New Roman"/>
                        <a:cs typeface="Times New Roman"/>
                      </a:endParaRPr>
                    </a:p>
                  </a:txBody>
                  <a:tcPr marL="21360" marR="21360" marT="0" marB="0" anchor="ctr"/>
                </a:tc>
              </a:tr>
            </a:tbl>
          </a:graphicData>
        </a:graphic>
      </p:graphicFrame>
      <p:sp>
        <p:nvSpPr>
          <p:cNvPr id="7" name="6 Rectángulo"/>
          <p:cNvSpPr/>
          <p:nvPr/>
        </p:nvSpPr>
        <p:spPr>
          <a:xfrm>
            <a:off x="1955253" y="188640"/>
            <a:ext cx="5265993" cy="538609"/>
          </a:xfrm>
          <a:prstGeom prst="rect">
            <a:avLst/>
          </a:prstGeom>
        </p:spPr>
        <p:txBody>
          <a:bodyPr wrap="none">
            <a:spAutoFit/>
          </a:bodyPr>
          <a:lstStyle/>
          <a:p>
            <a:pPr lvl="0" algn="ctr"/>
            <a:r>
              <a:rPr lang="es-ES" sz="2900" b="1" dirty="0" smtClean="0">
                <a:solidFill>
                  <a:srgbClr val="0A5E24"/>
                </a:solidFill>
                <a:latin typeface="Calibri"/>
              </a:rPr>
              <a:t>UNIDAD REGIONAL DE SISTEMAS</a:t>
            </a:r>
            <a:endParaRPr lang="es-ES" sz="2900" dirty="0">
              <a:solidFill>
                <a:prstClr val="black"/>
              </a:solidFill>
            </a:endParaRPr>
          </a:p>
        </p:txBody>
      </p:sp>
      <p:sp>
        <p:nvSpPr>
          <p:cNvPr id="8" name="7 Rectángulo"/>
          <p:cNvSpPr>
            <a:spLocks noChangeArrowheads="1"/>
          </p:cNvSpPr>
          <p:nvPr/>
        </p:nvSpPr>
        <p:spPr bwMode="auto">
          <a:xfrm>
            <a:off x="656610" y="2420888"/>
            <a:ext cx="24032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Unidad Regional de Sistemas</a:t>
            </a:r>
            <a:endParaRPr lang="es-ES" sz="11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62" t="6919" r="18936" b="4788"/>
          <a:stretch/>
        </p:blipFill>
        <p:spPr bwMode="auto">
          <a:xfrm>
            <a:off x="3059832" y="2657436"/>
            <a:ext cx="4161414" cy="391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851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226821" y="188640"/>
            <a:ext cx="6722866" cy="538609"/>
          </a:xfrm>
          <a:prstGeom prst="rect">
            <a:avLst/>
          </a:prstGeom>
        </p:spPr>
        <p:txBody>
          <a:bodyPr wrap="none">
            <a:spAutoFit/>
          </a:bodyPr>
          <a:lstStyle/>
          <a:p>
            <a:pPr lvl="0" algn="ctr"/>
            <a:r>
              <a:rPr lang="es-ES" sz="2900" b="1" dirty="0" smtClean="0">
                <a:solidFill>
                  <a:srgbClr val="0A5E24"/>
                </a:solidFill>
                <a:latin typeface="Calibri"/>
              </a:rPr>
              <a:t>UNIDAD REGIONAL DE INFRAESTRUCTURA</a:t>
            </a:r>
            <a:endParaRPr lang="es-ES" sz="2900" dirty="0">
              <a:solidFill>
                <a:prstClr val="black"/>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733130932"/>
              </p:ext>
            </p:extLst>
          </p:nvPr>
        </p:nvGraphicFramePr>
        <p:xfrm>
          <a:off x="395534" y="908720"/>
          <a:ext cx="8062667" cy="4610122"/>
        </p:xfrm>
        <a:graphic>
          <a:graphicData uri="http://schemas.openxmlformats.org/drawingml/2006/table">
            <a:tbl>
              <a:tblPr firstRow="1" firstCol="1" bandRow="1">
                <a:tableStyleId>{F5AB1C69-6EDB-4FF4-983F-18BD219EF322}</a:tableStyleId>
              </a:tblPr>
              <a:tblGrid>
                <a:gridCol w="365102"/>
                <a:gridCol w="1612520"/>
                <a:gridCol w="2068956"/>
                <a:gridCol w="1825495"/>
                <a:gridCol w="2190594"/>
              </a:tblGrid>
              <a:tr h="251606">
                <a:tc gridSpan="3">
                  <a:txBody>
                    <a:bodyPr/>
                    <a:lstStyle/>
                    <a:p>
                      <a:pPr algn="ctr">
                        <a:lnSpc>
                          <a:spcPct val="115000"/>
                        </a:lnSpc>
                        <a:spcAft>
                          <a:spcPts val="1000"/>
                        </a:spcAft>
                      </a:pPr>
                      <a:r>
                        <a:rPr lang="es-BO" sz="1400" dirty="0">
                          <a:effectLst/>
                        </a:rPr>
                        <a:t>DATOS GENERALES</a:t>
                      </a:r>
                      <a:endParaRPr lang="es-ES" sz="1400" dirty="0">
                        <a:effectLst/>
                        <a:latin typeface="Calibri"/>
                        <a:ea typeface="Calibri"/>
                        <a:cs typeface="Times New Roman"/>
                      </a:endParaRPr>
                    </a:p>
                  </a:txBody>
                  <a:tcPr marL="34890" marR="34890" marT="0" marB="0" anchor="b">
                    <a:solidFill>
                      <a:srgbClr val="008000"/>
                    </a:solidFill>
                  </a:tcPr>
                </a:tc>
                <a:tc hMerge="1">
                  <a:txBody>
                    <a:bodyPr/>
                    <a:lstStyle/>
                    <a:p>
                      <a:endParaRPr lang="es-ES"/>
                    </a:p>
                  </a:txBody>
                  <a:tcPr/>
                </a:tc>
                <a:tc hMerge="1">
                  <a:txBody>
                    <a:bodyPr/>
                    <a:lstStyle/>
                    <a:p>
                      <a:endParaRPr lang="es-ES"/>
                    </a:p>
                  </a:txBody>
                  <a:tcPr/>
                </a:tc>
                <a:tc>
                  <a:txBody>
                    <a:bodyPr/>
                    <a:lstStyle/>
                    <a:p>
                      <a:pPr algn="ctr">
                        <a:lnSpc>
                          <a:spcPct val="115000"/>
                        </a:lnSpc>
                        <a:spcAft>
                          <a:spcPts val="1000"/>
                        </a:spcAft>
                      </a:pPr>
                      <a:endParaRPr lang="es-ES" sz="1400" dirty="0">
                        <a:effectLst/>
                        <a:latin typeface="Calibri"/>
                        <a:ea typeface="Calibri"/>
                        <a:cs typeface="Times New Roman"/>
                      </a:endParaRPr>
                    </a:p>
                  </a:txBody>
                  <a:tcPr marL="34890" marR="34890" marT="0" marB="0" anchor="b">
                    <a:solidFill>
                      <a:srgbClr val="008000"/>
                    </a:solidFill>
                  </a:tcPr>
                </a:tc>
                <a:tc>
                  <a:txBody>
                    <a:bodyPr/>
                    <a:lstStyle/>
                    <a:p>
                      <a:pPr>
                        <a:lnSpc>
                          <a:spcPct val="115000"/>
                        </a:lnSpc>
                        <a:spcAft>
                          <a:spcPts val="1000"/>
                        </a:spcAft>
                      </a:pPr>
                      <a:r>
                        <a:rPr lang="es-ES" sz="1400" dirty="0">
                          <a:effectLst/>
                        </a:rPr>
                        <a:t> </a:t>
                      </a:r>
                      <a:endParaRPr lang="es-ES" sz="1400" dirty="0">
                        <a:effectLst/>
                        <a:latin typeface="Calibri"/>
                        <a:ea typeface="Calibri"/>
                        <a:cs typeface="Times New Roman"/>
                      </a:endParaRPr>
                    </a:p>
                  </a:txBody>
                  <a:tcPr marL="0" marR="0" marT="0" marB="0" anchor="ctr">
                    <a:solidFill>
                      <a:srgbClr val="008000"/>
                    </a:solidFill>
                  </a:tcPr>
                </a:tc>
              </a:tr>
              <a:tr h="1055668">
                <a:tc>
                  <a:txBody>
                    <a:bodyPr/>
                    <a:lstStyle/>
                    <a:p>
                      <a:pPr algn="ctr">
                        <a:lnSpc>
                          <a:spcPct val="115000"/>
                        </a:lnSpc>
                        <a:spcAft>
                          <a:spcPts val="1000"/>
                        </a:spcAft>
                      </a:pPr>
                      <a:r>
                        <a:rPr lang="es-BO" sz="1050" dirty="0">
                          <a:effectLst/>
                        </a:rPr>
                        <a:t>N°</a:t>
                      </a:r>
                      <a:endParaRPr lang="es-ES" sz="1050" dirty="0">
                        <a:effectLst/>
                        <a:latin typeface="Calibri"/>
                        <a:ea typeface="Calibri"/>
                        <a:cs typeface="Times New Roman"/>
                      </a:endParaRPr>
                    </a:p>
                  </a:txBody>
                  <a:tcPr marL="34890" marR="34890" marT="0" marB="0" anchor="ctr"/>
                </a:tc>
                <a:tc>
                  <a:txBody>
                    <a:bodyPr/>
                    <a:lstStyle/>
                    <a:p>
                      <a:pPr algn="ctr">
                        <a:lnSpc>
                          <a:spcPct val="115000"/>
                        </a:lnSpc>
                        <a:spcAft>
                          <a:spcPts val="1000"/>
                        </a:spcAft>
                      </a:pPr>
                      <a:r>
                        <a:rPr lang="es-BO" sz="1400" b="1" dirty="0">
                          <a:solidFill>
                            <a:schemeClr val="bg1"/>
                          </a:solidFill>
                          <a:effectLst/>
                        </a:rPr>
                        <a:t>INDICADOR</a:t>
                      </a:r>
                      <a:endParaRPr lang="es-ES" sz="1400" b="1" dirty="0">
                        <a:solidFill>
                          <a:schemeClr val="bg1"/>
                        </a:solidFill>
                        <a:effectLst/>
                        <a:latin typeface="Calibri"/>
                        <a:ea typeface="Calibri"/>
                        <a:cs typeface="Times New Roman"/>
                      </a:endParaRPr>
                    </a:p>
                  </a:txBody>
                  <a:tcPr marL="34890" marR="34890" marT="0" marB="0" anchor="ctr">
                    <a:solidFill>
                      <a:srgbClr val="008000"/>
                    </a:solidFill>
                  </a:tcPr>
                </a:tc>
                <a:tc>
                  <a:txBody>
                    <a:bodyPr/>
                    <a:lstStyle/>
                    <a:p>
                      <a:pPr algn="ctr">
                        <a:lnSpc>
                          <a:spcPct val="115000"/>
                        </a:lnSpc>
                        <a:spcAft>
                          <a:spcPts val="1000"/>
                        </a:spcAft>
                      </a:pPr>
                      <a:r>
                        <a:rPr lang="es-BO" sz="1400" dirty="0">
                          <a:effectLst/>
                        </a:rPr>
                        <a:t>PROYECTO</a:t>
                      </a:r>
                      <a:endParaRPr lang="es-ES" sz="1400" dirty="0">
                        <a:effectLst/>
                        <a:latin typeface="Calibri"/>
                        <a:ea typeface="Calibri"/>
                        <a:cs typeface="Times New Roman"/>
                      </a:endParaRPr>
                    </a:p>
                  </a:txBody>
                  <a:tcPr marL="34890" marR="34890" marT="0" marB="0" anchor="ctr"/>
                </a:tc>
                <a:tc>
                  <a:txBody>
                    <a:bodyPr/>
                    <a:lstStyle/>
                    <a:p>
                      <a:pPr algn="ctr">
                        <a:lnSpc>
                          <a:spcPct val="115000"/>
                        </a:lnSpc>
                        <a:spcAft>
                          <a:spcPts val="1000"/>
                        </a:spcAft>
                      </a:pPr>
                      <a:r>
                        <a:rPr lang="es-BO" sz="1400" dirty="0">
                          <a:effectLst/>
                        </a:rPr>
                        <a:t>ESTADO</a:t>
                      </a:r>
                      <a:endParaRPr lang="es-ES" sz="1400" dirty="0">
                        <a:effectLst/>
                        <a:latin typeface="Calibri"/>
                        <a:ea typeface="Calibri"/>
                        <a:cs typeface="Times New Roman"/>
                      </a:endParaRPr>
                    </a:p>
                  </a:txBody>
                  <a:tcPr marL="34890" marR="34890" marT="0" marB="0" anchor="ctr"/>
                </a:tc>
                <a:tc>
                  <a:txBody>
                    <a:bodyPr/>
                    <a:lstStyle/>
                    <a:p>
                      <a:pPr algn="ctr">
                        <a:lnSpc>
                          <a:spcPct val="115000"/>
                        </a:lnSpc>
                        <a:spcAft>
                          <a:spcPts val="1000"/>
                        </a:spcAft>
                      </a:pPr>
                      <a:r>
                        <a:rPr lang="es-BO" sz="1400" dirty="0" smtClean="0">
                          <a:effectLst/>
                        </a:rPr>
                        <a:t>OBSERVACIONES</a:t>
                      </a:r>
                      <a:endParaRPr lang="es-ES" sz="1400" dirty="0">
                        <a:effectLst/>
                        <a:latin typeface="Calibri"/>
                        <a:ea typeface="Calibri"/>
                        <a:cs typeface="Times New Roman"/>
                      </a:endParaRPr>
                    </a:p>
                  </a:txBody>
                  <a:tcPr marL="34890" marR="34890" marT="0" marB="0" anchor="ctr"/>
                </a:tc>
              </a:tr>
              <a:tr h="791008">
                <a:tc>
                  <a:txBody>
                    <a:bodyPr/>
                    <a:lstStyle/>
                    <a:p>
                      <a:pPr>
                        <a:lnSpc>
                          <a:spcPct val="115000"/>
                        </a:lnSpc>
                        <a:spcAft>
                          <a:spcPts val="1000"/>
                        </a:spcAft>
                      </a:pPr>
                      <a:r>
                        <a:rPr lang="es-BO" sz="1050" dirty="0">
                          <a:effectLst/>
                        </a:rPr>
                        <a:t>1</a:t>
                      </a:r>
                      <a:endParaRPr lang="es-ES" sz="1050" dirty="0">
                        <a:effectLst/>
                        <a:latin typeface="Calibri"/>
                        <a:ea typeface="Calibri"/>
                        <a:cs typeface="Times New Roman"/>
                      </a:endParaRPr>
                    </a:p>
                  </a:txBody>
                  <a:tcPr marL="34890" marR="34890" marT="0" marB="0"/>
                </a:tc>
                <a:tc>
                  <a:txBody>
                    <a:bodyPr/>
                    <a:lstStyle/>
                    <a:p>
                      <a:pPr>
                        <a:lnSpc>
                          <a:spcPct val="115000"/>
                        </a:lnSpc>
                        <a:spcAft>
                          <a:spcPts val="1000"/>
                        </a:spcAft>
                      </a:pPr>
                      <a:r>
                        <a:rPr lang="es-BO" sz="1400" b="1" dirty="0">
                          <a:solidFill>
                            <a:schemeClr val="bg1"/>
                          </a:solidFill>
                          <a:effectLst/>
                        </a:rPr>
                        <a:t>PROYECTOS DE </a:t>
                      </a:r>
                      <a:r>
                        <a:rPr lang="es-BO" sz="1400" b="1" dirty="0" smtClean="0">
                          <a:solidFill>
                            <a:schemeClr val="bg1"/>
                          </a:solidFill>
                          <a:effectLst/>
                        </a:rPr>
                        <a:t>PREINVERSIÓN</a:t>
                      </a:r>
                      <a:endParaRPr lang="es-ES" sz="1400" b="1" dirty="0">
                        <a:solidFill>
                          <a:schemeClr val="bg1"/>
                        </a:solidFill>
                        <a:effectLst/>
                        <a:latin typeface="Calibri"/>
                        <a:ea typeface="Calibri"/>
                        <a:cs typeface="Times New Roman"/>
                      </a:endParaRPr>
                    </a:p>
                  </a:txBody>
                  <a:tcPr marL="34890" marR="34890" marT="0" marB="0">
                    <a:solidFill>
                      <a:srgbClr val="008000"/>
                    </a:solidFill>
                  </a:tcPr>
                </a:tc>
                <a:tc>
                  <a:txBody>
                    <a:bodyPr/>
                    <a:lstStyle/>
                    <a:p>
                      <a:pPr>
                        <a:lnSpc>
                          <a:spcPct val="115000"/>
                        </a:lnSpc>
                        <a:spcAft>
                          <a:spcPts val="1000"/>
                        </a:spcAft>
                      </a:pPr>
                      <a:r>
                        <a:rPr lang="es-BO" sz="1400" dirty="0" smtClean="0">
                          <a:effectLst/>
                        </a:rPr>
                        <a:t>DIAGNÓSTICO </a:t>
                      </a:r>
                      <a:r>
                        <a:rPr lang="es-BO" sz="1400" dirty="0">
                          <a:effectLst/>
                        </a:rPr>
                        <a:t>Y REDISEÑO INTERAL SIST. </a:t>
                      </a:r>
                      <a:r>
                        <a:rPr lang="es-BO" sz="1400" dirty="0" smtClean="0">
                          <a:effectLst/>
                        </a:rPr>
                        <a:t>ELÉCTRICO </a:t>
                      </a:r>
                      <a:r>
                        <a:rPr lang="es-BO" sz="1400" dirty="0">
                          <a:effectLst/>
                        </a:rPr>
                        <a:t>H.O. N°2</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CONCLUIDO</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_</a:t>
                      </a:r>
                      <a:endParaRPr lang="es-ES" sz="1400" dirty="0">
                        <a:effectLst/>
                        <a:latin typeface="Calibri"/>
                        <a:ea typeface="Calibri"/>
                        <a:cs typeface="Times New Roman"/>
                      </a:endParaRPr>
                    </a:p>
                  </a:txBody>
                  <a:tcPr marL="34890" marR="34890" marT="0" marB="0"/>
                </a:tc>
              </a:tr>
              <a:tr h="720080">
                <a:tc>
                  <a:txBody>
                    <a:bodyPr/>
                    <a:lstStyle/>
                    <a:p>
                      <a:pPr>
                        <a:lnSpc>
                          <a:spcPct val="115000"/>
                        </a:lnSpc>
                        <a:spcAft>
                          <a:spcPts val="1000"/>
                        </a:spcAft>
                      </a:pPr>
                      <a:r>
                        <a:rPr lang="es-BO" sz="1050" dirty="0">
                          <a:effectLst/>
                        </a:rPr>
                        <a:t>2</a:t>
                      </a:r>
                      <a:endParaRPr lang="es-ES" sz="1050" dirty="0">
                        <a:effectLst/>
                        <a:latin typeface="Calibri"/>
                        <a:ea typeface="Calibri"/>
                        <a:cs typeface="Times New Roman"/>
                      </a:endParaRPr>
                    </a:p>
                  </a:txBody>
                  <a:tcPr marL="34890" marR="34890" marT="0" marB="0"/>
                </a:tc>
                <a:tc>
                  <a:txBody>
                    <a:bodyPr/>
                    <a:lstStyle/>
                    <a:p>
                      <a:pPr>
                        <a:lnSpc>
                          <a:spcPct val="115000"/>
                        </a:lnSpc>
                        <a:spcAft>
                          <a:spcPts val="1000"/>
                        </a:spcAft>
                      </a:pPr>
                      <a:r>
                        <a:rPr lang="es-BO" sz="1400" b="1" dirty="0">
                          <a:solidFill>
                            <a:schemeClr val="bg1"/>
                          </a:solidFill>
                          <a:effectLst/>
                        </a:rPr>
                        <a:t>PROYECTOS DE </a:t>
                      </a:r>
                      <a:r>
                        <a:rPr lang="es-BO" sz="1400" b="1" dirty="0" smtClean="0">
                          <a:solidFill>
                            <a:schemeClr val="bg1"/>
                          </a:solidFill>
                          <a:effectLst/>
                        </a:rPr>
                        <a:t>PREINVERSIÓN</a:t>
                      </a:r>
                      <a:endParaRPr lang="es-ES" sz="1400" b="1" dirty="0">
                        <a:solidFill>
                          <a:schemeClr val="bg1"/>
                        </a:solidFill>
                        <a:effectLst/>
                        <a:latin typeface="Calibri"/>
                        <a:ea typeface="Calibri"/>
                        <a:cs typeface="Times New Roman"/>
                      </a:endParaRPr>
                    </a:p>
                  </a:txBody>
                  <a:tcPr marL="34890" marR="34890" marT="0" marB="0">
                    <a:solidFill>
                      <a:srgbClr val="008000"/>
                    </a:solidFill>
                  </a:tcPr>
                </a:tc>
                <a:tc>
                  <a:txBody>
                    <a:bodyPr/>
                    <a:lstStyle/>
                    <a:p>
                      <a:pPr>
                        <a:lnSpc>
                          <a:spcPct val="115000"/>
                        </a:lnSpc>
                        <a:spcAft>
                          <a:spcPts val="1000"/>
                        </a:spcAft>
                      </a:pPr>
                      <a:r>
                        <a:rPr lang="es-BO" sz="1400" dirty="0">
                          <a:effectLst/>
                        </a:rPr>
                        <a:t>CONST.SIT. RED ALCANTARILLADO SANITARIO H.O. N°2</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a:effectLst/>
                        </a:rPr>
                        <a:t>A CONCLUIR</a:t>
                      </a:r>
                      <a:endParaRPr lang="es-ES" sz="140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FALTA-DOCUMENTOS,FICHA AMBIENTAL</a:t>
                      </a:r>
                      <a:endParaRPr lang="es-ES" sz="1400" dirty="0">
                        <a:effectLst/>
                        <a:latin typeface="Calibri"/>
                        <a:ea typeface="Calibri"/>
                        <a:cs typeface="Times New Roman"/>
                      </a:endParaRPr>
                    </a:p>
                  </a:txBody>
                  <a:tcPr marL="34890" marR="34890" marT="0" marB="0"/>
                </a:tc>
              </a:tr>
              <a:tr h="720080">
                <a:tc>
                  <a:txBody>
                    <a:bodyPr/>
                    <a:lstStyle/>
                    <a:p>
                      <a:pPr>
                        <a:lnSpc>
                          <a:spcPct val="115000"/>
                        </a:lnSpc>
                        <a:spcAft>
                          <a:spcPts val="1000"/>
                        </a:spcAft>
                      </a:pPr>
                      <a:r>
                        <a:rPr lang="es-BO" sz="1050">
                          <a:effectLst/>
                        </a:rPr>
                        <a:t>3</a:t>
                      </a:r>
                      <a:endParaRPr lang="es-ES" sz="1050">
                        <a:effectLst/>
                        <a:latin typeface="Calibri"/>
                        <a:ea typeface="Calibri"/>
                        <a:cs typeface="Times New Roman"/>
                      </a:endParaRPr>
                    </a:p>
                  </a:txBody>
                  <a:tcPr marL="34890" marR="34890" marT="0" marB="0"/>
                </a:tc>
                <a:tc>
                  <a:txBody>
                    <a:bodyPr/>
                    <a:lstStyle/>
                    <a:p>
                      <a:pPr>
                        <a:lnSpc>
                          <a:spcPct val="115000"/>
                        </a:lnSpc>
                        <a:spcAft>
                          <a:spcPts val="1000"/>
                        </a:spcAft>
                      </a:pPr>
                      <a:r>
                        <a:rPr lang="es-BO" sz="1400" b="1" dirty="0">
                          <a:solidFill>
                            <a:schemeClr val="bg1"/>
                          </a:solidFill>
                          <a:effectLst/>
                        </a:rPr>
                        <a:t>PROYECTOS DE </a:t>
                      </a:r>
                      <a:r>
                        <a:rPr lang="es-BO" sz="1400" b="1" dirty="0" smtClean="0">
                          <a:solidFill>
                            <a:schemeClr val="bg1"/>
                          </a:solidFill>
                          <a:effectLst/>
                        </a:rPr>
                        <a:t>PREINVERSIÓN</a:t>
                      </a:r>
                      <a:endParaRPr lang="es-ES" sz="1400" b="1" dirty="0">
                        <a:solidFill>
                          <a:schemeClr val="bg1"/>
                        </a:solidFill>
                        <a:effectLst/>
                        <a:latin typeface="Calibri"/>
                        <a:ea typeface="Calibri"/>
                        <a:cs typeface="Times New Roman"/>
                      </a:endParaRPr>
                    </a:p>
                  </a:txBody>
                  <a:tcPr marL="34890" marR="34890" marT="0" marB="0">
                    <a:solidFill>
                      <a:srgbClr val="008000"/>
                    </a:solidFill>
                  </a:tcPr>
                </a:tc>
                <a:tc>
                  <a:txBody>
                    <a:bodyPr/>
                    <a:lstStyle/>
                    <a:p>
                      <a:pPr>
                        <a:lnSpc>
                          <a:spcPct val="115000"/>
                        </a:lnSpc>
                        <a:spcAft>
                          <a:spcPts val="1000"/>
                        </a:spcAft>
                      </a:pPr>
                      <a:r>
                        <a:rPr lang="es-BO" sz="1400" dirty="0" smtClean="0">
                          <a:effectLst/>
                        </a:rPr>
                        <a:t>CONSTRUCCIÓN </a:t>
                      </a:r>
                      <a:r>
                        <a:rPr lang="es-BO" sz="1400" dirty="0">
                          <a:effectLst/>
                        </a:rPr>
                        <a:t>ARCHIVO GENERAL REGIONAL-CBBA.</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A CONCLUIR</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FALTA-DOCUMENTOS,FICHA AMBIENTAL</a:t>
                      </a:r>
                      <a:endParaRPr lang="es-ES" sz="1400" dirty="0">
                        <a:effectLst/>
                        <a:latin typeface="Calibri"/>
                        <a:ea typeface="Calibri"/>
                        <a:cs typeface="Times New Roman"/>
                      </a:endParaRPr>
                    </a:p>
                  </a:txBody>
                  <a:tcPr marL="34890" marR="34890" marT="0" marB="0"/>
                </a:tc>
              </a:tr>
              <a:tr h="1055668">
                <a:tc>
                  <a:txBody>
                    <a:bodyPr/>
                    <a:lstStyle/>
                    <a:p>
                      <a:pPr>
                        <a:lnSpc>
                          <a:spcPct val="115000"/>
                        </a:lnSpc>
                        <a:spcAft>
                          <a:spcPts val="1000"/>
                        </a:spcAft>
                      </a:pPr>
                      <a:r>
                        <a:rPr lang="es-BO" sz="1050" dirty="0">
                          <a:effectLst/>
                        </a:rPr>
                        <a:t>4</a:t>
                      </a:r>
                      <a:endParaRPr lang="es-ES" sz="1050" dirty="0">
                        <a:effectLst/>
                        <a:latin typeface="Calibri"/>
                        <a:ea typeface="Calibri"/>
                        <a:cs typeface="Times New Roman"/>
                      </a:endParaRPr>
                    </a:p>
                  </a:txBody>
                  <a:tcPr marL="34890" marR="34890" marT="0" marB="0"/>
                </a:tc>
                <a:tc>
                  <a:txBody>
                    <a:bodyPr/>
                    <a:lstStyle/>
                    <a:p>
                      <a:pPr>
                        <a:lnSpc>
                          <a:spcPct val="115000"/>
                        </a:lnSpc>
                        <a:spcAft>
                          <a:spcPts val="1000"/>
                        </a:spcAft>
                      </a:pPr>
                      <a:r>
                        <a:rPr lang="es-BO" sz="1400" b="1" dirty="0">
                          <a:solidFill>
                            <a:schemeClr val="bg1"/>
                          </a:solidFill>
                          <a:effectLst/>
                        </a:rPr>
                        <a:t>PROYECTOS DE </a:t>
                      </a:r>
                      <a:r>
                        <a:rPr lang="es-BO" sz="1400" b="1" dirty="0" smtClean="0">
                          <a:solidFill>
                            <a:schemeClr val="bg1"/>
                          </a:solidFill>
                          <a:effectLst/>
                        </a:rPr>
                        <a:t>PREINVERSIÓN</a:t>
                      </a:r>
                      <a:endParaRPr lang="es-ES" sz="1400" b="1" dirty="0">
                        <a:solidFill>
                          <a:schemeClr val="bg1"/>
                        </a:solidFill>
                        <a:effectLst/>
                        <a:latin typeface="Calibri"/>
                        <a:ea typeface="Calibri"/>
                        <a:cs typeface="Times New Roman"/>
                      </a:endParaRPr>
                    </a:p>
                  </a:txBody>
                  <a:tcPr marL="34890" marR="34890" marT="0" marB="0">
                    <a:solidFill>
                      <a:srgbClr val="008000"/>
                    </a:solidFill>
                  </a:tcPr>
                </a:tc>
                <a:tc>
                  <a:txBody>
                    <a:bodyPr/>
                    <a:lstStyle/>
                    <a:p>
                      <a:pPr>
                        <a:lnSpc>
                          <a:spcPct val="115000"/>
                        </a:lnSpc>
                        <a:spcAft>
                          <a:spcPts val="1000"/>
                        </a:spcAft>
                      </a:pPr>
                      <a:r>
                        <a:rPr lang="es-BO" sz="1400" dirty="0" smtClean="0">
                          <a:effectLst/>
                        </a:rPr>
                        <a:t>CONSTRUCCIÓN DEPÓSITO </a:t>
                      </a:r>
                      <a:r>
                        <a:rPr lang="es-BO" sz="1400" dirty="0">
                          <a:effectLst/>
                        </a:rPr>
                        <a:t>DE INSUMOS Y OFICINA- REG. CBBA.</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A CONCLUIR</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FALTA-DOCUMENTOS,FICHA AMBIENTAL</a:t>
                      </a:r>
                      <a:endParaRPr lang="es-ES" sz="1400" dirty="0">
                        <a:effectLst/>
                        <a:latin typeface="Calibri"/>
                        <a:ea typeface="Calibri"/>
                        <a:cs typeface="Times New Roman"/>
                      </a:endParaRPr>
                    </a:p>
                  </a:txBody>
                  <a:tcPr marL="34890" marR="34890" marT="0" marB="0"/>
                </a:tc>
              </a:tr>
            </a:tbl>
          </a:graphicData>
        </a:graphic>
      </p:graphicFrame>
    </p:spTree>
    <p:extLst>
      <p:ext uri="{BB962C8B-B14F-4D97-AF65-F5344CB8AC3E}">
        <p14:creationId xmlns:p14="http://schemas.microsoft.com/office/powerpoint/2010/main" val="1021460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226821" y="188640"/>
            <a:ext cx="6722866" cy="538609"/>
          </a:xfrm>
          <a:prstGeom prst="rect">
            <a:avLst/>
          </a:prstGeom>
        </p:spPr>
        <p:txBody>
          <a:bodyPr wrap="none">
            <a:spAutoFit/>
          </a:bodyPr>
          <a:lstStyle/>
          <a:p>
            <a:pPr lvl="0" algn="ctr"/>
            <a:r>
              <a:rPr lang="es-ES" sz="2900" b="1" dirty="0" smtClean="0">
                <a:solidFill>
                  <a:srgbClr val="0A5E24"/>
                </a:solidFill>
                <a:latin typeface="Calibri"/>
              </a:rPr>
              <a:t>UNIDAD REGIONAL DE INFRAESTRUCTURA</a:t>
            </a:r>
            <a:endParaRPr lang="es-ES" sz="2900" dirty="0">
              <a:solidFill>
                <a:prstClr val="black"/>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697733542"/>
              </p:ext>
            </p:extLst>
          </p:nvPr>
        </p:nvGraphicFramePr>
        <p:xfrm>
          <a:off x="683566" y="836712"/>
          <a:ext cx="7488835" cy="5421585"/>
        </p:xfrm>
        <a:graphic>
          <a:graphicData uri="http://schemas.openxmlformats.org/drawingml/2006/table">
            <a:tbl>
              <a:tblPr firstRow="1" firstCol="1" bandRow="1">
                <a:tableStyleId>{F5AB1C69-6EDB-4FF4-983F-18BD219EF322}</a:tableStyleId>
              </a:tblPr>
              <a:tblGrid>
                <a:gridCol w="490564"/>
                <a:gridCol w="1596490"/>
                <a:gridCol w="1841516"/>
                <a:gridCol w="1350445"/>
                <a:gridCol w="2209820"/>
              </a:tblGrid>
              <a:tr h="397495">
                <a:tc gridSpan="3">
                  <a:txBody>
                    <a:bodyPr/>
                    <a:lstStyle/>
                    <a:p>
                      <a:pPr algn="ctr">
                        <a:lnSpc>
                          <a:spcPct val="115000"/>
                        </a:lnSpc>
                        <a:spcAft>
                          <a:spcPts val="1000"/>
                        </a:spcAft>
                      </a:pPr>
                      <a:r>
                        <a:rPr lang="es-BO" sz="1600" dirty="0">
                          <a:effectLst/>
                        </a:rPr>
                        <a:t>DATOS </a:t>
                      </a:r>
                      <a:r>
                        <a:rPr lang="es-BO" sz="1600" dirty="0" smtClean="0">
                          <a:effectLst/>
                        </a:rPr>
                        <a:t>GENERALES</a:t>
                      </a:r>
                      <a:endParaRPr lang="es-BO" sz="1600" dirty="0" smtClean="0">
                        <a:effectLst/>
                        <a:latin typeface="Calibri"/>
                        <a:cs typeface="Times New Roman"/>
                      </a:endParaRPr>
                    </a:p>
                    <a:p>
                      <a:pPr algn="ctr">
                        <a:lnSpc>
                          <a:spcPct val="115000"/>
                        </a:lnSpc>
                        <a:spcAft>
                          <a:spcPts val="1000"/>
                        </a:spcAft>
                      </a:pPr>
                      <a:endParaRPr lang="es-BO" sz="1600" dirty="0" smtClean="0">
                        <a:effectLst/>
                      </a:endParaRPr>
                    </a:p>
                  </a:txBody>
                  <a:tcPr marL="34890" marR="34890" marT="0" marB="0" anchor="b">
                    <a:solidFill>
                      <a:srgbClr val="008000"/>
                    </a:solidFill>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1000"/>
                        </a:spcAft>
                      </a:pPr>
                      <a:endParaRPr lang="es-ES" sz="1600" dirty="0" smtClean="0">
                        <a:effectLst/>
                        <a:latin typeface="Calibri"/>
                        <a:cs typeface="Times New Roman"/>
                      </a:endParaRPr>
                    </a:p>
                    <a:p>
                      <a:pPr algn="ctr">
                        <a:lnSpc>
                          <a:spcPct val="115000"/>
                        </a:lnSpc>
                        <a:spcAft>
                          <a:spcPts val="1000"/>
                        </a:spcAft>
                      </a:pPr>
                      <a:endParaRPr lang="es-ES" sz="1600" dirty="0" smtClean="0">
                        <a:effectLst/>
                        <a:latin typeface="Calibri"/>
                        <a:cs typeface="Times New Roman"/>
                      </a:endParaRPr>
                    </a:p>
                  </a:txBody>
                  <a:tcPr marL="34890" marR="34890" marT="0" marB="0" anchor="b">
                    <a:solidFill>
                      <a:srgbClr val="008000"/>
                    </a:solidFill>
                  </a:tcPr>
                </a:tc>
                <a:tc hMerge="1">
                  <a:txBody>
                    <a:bodyPr/>
                    <a:lstStyle/>
                    <a:p>
                      <a:pPr>
                        <a:lnSpc>
                          <a:spcPct val="115000"/>
                        </a:lnSpc>
                        <a:spcAft>
                          <a:spcPts val="1000"/>
                        </a:spcAft>
                      </a:pPr>
                      <a:endParaRPr lang="es-ES" sz="1100" dirty="0">
                        <a:effectLst/>
                        <a:latin typeface="Calibri"/>
                        <a:ea typeface="Calibri"/>
                        <a:cs typeface="Times New Roman"/>
                      </a:endParaRPr>
                    </a:p>
                  </a:txBody>
                  <a:tcPr marL="0" marR="0" marT="0" marB="0" anchor="ctr">
                    <a:solidFill>
                      <a:srgbClr val="008000"/>
                    </a:solidFill>
                  </a:tcPr>
                </a:tc>
              </a:tr>
              <a:tr h="888029">
                <a:tc>
                  <a:txBody>
                    <a:bodyPr/>
                    <a:lstStyle/>
                    <a:p>
                      <a:pPr algn="ctr">
                        <a:lnSpc>
                          <a:spcPct val="115000"/>
                        </a:lnSpc>
                        <a:spcAft>
                          <a:spcPts val="1000"/>
                        </a:spcAft>
                      </a:pPr>
                      <a:r>
                        <a:rPr lang="es-BO" sz="1100" dirty="0">
                          <a:effectLst/>
                        </a:rPr>
                        <a:t>N°</a:t>
                      </a:r>
                      <a:endParaRPr lang="es-ES" sz="1100" dirty="0">
                        <a:effectLst/>
                        <a:latin typeface="Calibri"/>
                        <a:ea typeface="Calibri"/>
                        <a:cs typeface="Times New Roman"/>
                      </a:endParaRPr>
                    </a:p>
                  </a:txBody>
                  <a:tcPr marL="34890" marR="34890" marT="0" marB="0" anchor="ctr"/>
                </a:tc>
                <a:tc>
                  <a:txBody>
                    <a:bodyPr/>
                    <a:lstStyle/>
                    <a:p>
                      <a:pPr algn="ctr">
                        <a:lnSpc>
                          <a:spcPct val="115000"/>
                        </a:lnSpc>
                        <a:spcAft>
                          <a:spcPts val="1000"/>
                        </a:spcAft>
                      </a:pPr>
                      <a:r>
                        <a:rPr lang="es-BO" sz="1600" b="1" dirty="0">
                          <a:solidFill>
                            <a:schemeClr val="bg1"/>
                          </a:solidFill>
                          <a:effectLst/>
                        </a:rPr>
                        <a:t>INDICADOR</a:t>
                      </a:r>
                      <a:endParaRPr lang="es-ES" sz="1600" b="1" dirty="0">
                        <a:solidFill>
                          <a:schemeClr val="bg1"/>
                        </a:solidFill>
                        <a:effectLst/>
                        <a:latin typeface="Calibri"/>
                        <a:ea typeface="Calibri"/>
                        <a:cs typeface="Times New Roman"/>
                      </a:endParaRPr>
                    </a:p>
                  </a:txBody>
                  <a:tcPr marL="34890" marR="34890" marT="0" marB="0" anchor="ctr">
                    <a:solidFill>
                      <a:srgbClr val="008000"/>
                    </a:solidFill>
                  </a:tcPr>
                </a:tc>
                <a:tc>
                  <a:txBody>
                    <a:bodyPr/>
                    <a:lstStyle/>
                    <a:p>
                      <a:pPr algn="ctr">
                        <a:lnSpc>
                          <a:spcPct val="115000"/>
                        </a:lnSpc>
                        <a:spcAft>
                          <a:spcPts val="1000"/>
                        </a:spcAft>
                      </a:pPr>
                      <a:r>
                        <a:rPr lang="es-BO" sz="1400" dirty="0">
                          <a:effectLst/>
                        </a:rPr>
                        <a:t>PROYECTO</a:t>
                      </a:r>
                      <a:endParaRPr lang="es-ES" sz="1400" dirty="0">
                        <a:effectLst/>
                        <a:latin typeface="Calibri"/>
                        <a:ea typeface="Calibri"/>
                        <a:cs typeface="Times New Roman"/>
                      </a:endParaRPr>
                    </a:p>
                  </a:txBody>
                  <a:tcPr marL="34890" marR="34890" marT="0" marB="0" anchor="ctr"/>
                </a:tc>
                <a:tc>
                  <a:txBody>
                    <a:bodyPr/>
                    <a:lstStyle/>
                    <a:p>
                      <a:pPr algn="ctr">
                        <a:lnSpc>
                          <a:spcPct val="115000"/>
                        </a:lnSpc>
                        <a:spcAft>
                          <a:spcPts val="1000"/>
                        </a:spcAft>
                      </a:pPr>
                      <a:r>
                        <a:rPr lang="es-BO" sz="1400" dirty="0">
                          <a:effectLst/>
                        </a:rPr>
                        <a:t>ESTADO</a:t>
                      </a:r>
                      <a:endParaRPr lang="es-ES" sz="1400" dirty="0">
                        <a:effectLst/>
                        <a:latin typeface="Calibri"/>
                        <a:ea typeface="Calibri"/>
                        <a:cs typeface="Times New Roman"/>
                      </a:endParaRPr>
                    </a:p>
                  </a:txBody>
                  <a:tcPr marL="34890" marR="34890" marT="0" marB="0" anchor="ctr"/>
                </a:tc>
                <a:tc>
                  <a:txBody>
                    <a:bodyPr/>
                    <a:lstStyle/>
                    <a:p>
                      <a:pPr algn="ctr">
                        <a:lnSpc>
                          <a:spcPct val="115000"/>
                        </a:lnSpc>
                        <a:spcAft>
                          <a:spcPts val="1000"/>
                        </a:spcAft>
                      </a:pPr>
                      <a:r>
                        <a:rPr lang="es-BO" sz="1400" dirty="0" smtClean="0">
                          <a:effectLst/>
                        </a:rPr>
                        <a:t>OBSERVACIONES</a:t>
                      </a:r>
                      <a:endParaRPr lang="es-ES" sz="1400" dirty="0">
                        <a:effectLst/>
                        <a:latin typeface="Calibri"/>
                        <a:ea typeface="Calibri"/>
                        <a:cs typeface="Times New Roman"/>
                      </a:endParaRPr>
                    </a:p>
                  </a:txBody>
                  <a:tcPr marL="34890" marR="34890" marT="0" marB="0" anchor="ctr"/>
                </a:tc>
              </a:tr>
              <a:tr h="1243240">
                <a:tc>
                  <a:txBody>
                    <a:bodyPr/>
                    <a:lstStyle/>
                    <a:p>
                      <a:pPr>
                        <a:lnSpc>
                          <a:spcPct val="115000"/>
                        </a:lnSpc>
                        <a:spcAft>
                          <a:spcPts val="1000"/>
                        </a:spcAft>
                      </a:pPr>
                      <a:r>
                        <a:rPr lang="es-BO" sz="1100" dirty="0">
                          <a:effectLst/>
                        </a:rPr>
                        <a:t>5</a:t>
                      </a:r>
                      <a:endParaRPr lang="es-ES" sz="1100" dirty="0">
                        <a:effectLst/>
                        <a:latin typeface="Calibri"/>
                        <a:ea typeface="Calibri"/>
                        <a:cs typeface="Times New Roman"/>
                      </a:endParaRPr>
                    </a:p>
                  </a:txBody>
                  <a:tcPr marL="34890" marR="34890" marT="0" marB="0"/>
                </a:tc>
                <a:tc>
                  <a:txBody>
                    <a:bodyPr/>
                    <a:lstStyle/>
                    <a:p>
                      <a:pPr>
                        <a:lnSpc>
                          <a:spcPct val="115000"/>
                        </a:lnSpc>
                        <a:spcAft>
                          <a:spcPts val="1000"/>
                        </a:spcAft>
                      </a:pPr>
                      <a:r>
                        <a:rPr lang="es-BO" sz="1200" b="1" dirty="0">
                          <a:solidFill>
                            <a:schemeClr val="bg1"/>
                          </a:solidFill>
                          <a:effectLst/>
                        </a:rPr>
                        <a:t>PROYECTOS DE </a:t>
                      </a:r>
                      <a:r>
                        <a:rPr lang="es-BO" sz="1200" b="1" dirty="0" smtClean="0">
                          <a:solidFill>
                            <a:schemeClr val="bg1"/>
                          </a:solidFill>
                          <a:effectLst/>
                        </a:rPr>
                        <a:t>PREINVERSIÓN</a:t>
                      </a:r>
                      <a:endParaRPr lang="es-ES" sz="1200" b="1" dirty="0">
                        <a:solidFill>
                          <a:schemeClr val="bg1"/>
                        </a:solidFill>
                        <a:effectLst/>
                        <a:latin typeface="Calibri"/>
                        <a:ea typeface="Calibri"/>
                        <a:cs typeface="Times New Roman"/>
                      </a:endParaRPr>
                    </a:p>
                  </a:txBody>
                  <a:tcPr marL="34890" marR="34890" marT="0" marB="0">
                    <a:solidFill>
                      <a:srgbClr val="008000"/>
                    </a:solidFill>
                  </a:tcPr>
                </a:tc>
                <a:tc>
                  <a:txBody>
                    <a:bodyPr/>
                    <a:lstStyle/>
                    <a:p>
                      <a:pPr>
                        <a:lnSpc>
                          <a:spcPct val="115000"/>
                        </a:lnSpc>
                        <a:spcAft>
                          <a:spcPts val="1000"/>
                        </a:spcAft>
                      </a:pPr>
                      <a:r>
                        <a:rPr lang="es-BO" sz="1400" dirty="0">
                          <a:effectLst/>
                        </a:rPr>
                        <a:t>CONST. EDIFICIO </a:t>
                      </a:r>
                      <a:r>
                        <a:rPr lang="es-BO" sz="1400" dirty="0" smtClean="0">
                          <a:effectLst/>
                        </a:rPr>
                        <a:t>ADMINISTRACIÓN-CBBA</a:t>
                      </a:r>
                      <a:r>
                        <a:rPr lang="es-BO" sz="1400" dirty="0">
                          <a:effectLst/>
                        </a:rPr>
                        <a:t>.</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smtClean="0">
                          <a:effectLst/>
                        </a:rPr>
                        <a:t>DEFINICIÓN </a:t>
                      </a:r>
                      <a:r>
                        <a:rPr lang="es-BO" sz="1400" dirty="0">
                          <a:effectLst/>
                        </a:rPr>
                        <a:t>DE DISEÑO</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FALTA-DOCUMENTOS,FICHA AMBIENTAL,AUDIENCIA CON EL GAM CERCADO CBBA. APERTURA DE PARQUEO.</a:t>
                      </a:r>
                      <a:endParaRPr lang="es-ES" sz="1400" dirty="0">
                        <a:effectLst/>
                        <a:latin typeface="Calibri"/>
                        <a:ea typeface="Calibri"/>
                        <a:cs typeface="Times New Roman"/>
                      </a:endParaRPr>
                    </a:p>
                  </a:txBody>
                  <a:tcPr marL="34890" marR="34890" marT="0" marB="0"/>
                </a:tc>
              </a:tr>
              <a:tr h="710423">
                <a:tc>
                  <a:txBody>
                    <a:bodyPr/>
                    <a:lstStyle/>
                    <a:p>
                      <a:pPr>
                        <a:lnSpc>
                          <a:spcPct val="115000"/>
                        </a:lnSpc>
                        <a:spcAft>
                          <a:spcPts val="1000"/>
                        </a:spcAft>
                      </a:pPr>
                      <a:r>
                        <a:rPr lang="es-BO" sz="1100" dirty="0">
                          <a:effectLst/>
                        </a:rPr>
                        <a:t>6</a:t>
                      </a:r>
                      <a:endParaRPr lang="es-ES" sz="1100" dirty="0">
                        <a:effectLst/>
                        <a:latin typeface="Calibri"/>
                        <a:ea typeface="Calibri"/>
                        <a:cs typeface="Times New Roman"/>
                      </a:endParaRPr>
                    </a:p>
                  </a:txBody>
                  <a:tcPr marL="34890" marR="34890" marT="0" marB="0"/>
                </a:tc>
                <a:tc>
                  <a:txBody>
                    <a:bodyPr/>
                    <a:lstStyle/>
                    <a:p>
                      <a:pPr>
                        <a:lnSpc>
                          <a:spcPct val="115000"/>
                        </a:lnSpc>
                        <a:spcAft>
                          <a:spcPts val="1000"/>
                        </a:spcAft>
                      </a:pPr>
                      <a:r>
                        <a:rPr lang="es-BO" sz="1200" b="1" dirty="0">
                          <a:solidFill>
                            <a:schemeClr val="bg1"/>
                          </a:solidFill>
                          <a:effectLst/>
                        </a:rPr>
                        <a:t>PROYECTOS DE </a:t>
                      </a:r>
                      <a:r>
                        <a:rPr lang="es-BO" sz="1200" b="1" dirty="0" smtClean="0">
                          <a:solidFill>
                            <a:schemeClr val="bg1"/>
                          </a:solidFill>
                          <a:effectLst/>
                        </a:rPr>
                        <a:t>PREINVERSIÓN</a:t>
                      </a:r>
                      <a:endParaRPr lang="es-ES" sz="1200" b="1" dirty="0">
                        <a:solidFill>
                          <a:schemeClr val="bg1"/>
                        </a:solidFill>
                        <a:effectLst/>
                        <a:latin typeface="Calibri"/>
                        <a:ea typeface="Calibri"/>
                        <a:cs typeface="Times New Roman"/>
                      </a:endParaRPr>
                    </a:p>
                  </a:txBody>
                  <a:tcPr marL="34890" marR="34890" marT="0" marB="0">
                    <a:solidFill>
                      <a:srgbClr val="008000"/>
                    </a:solidFill>
                  </a:tcPr>
                </a:tc>
                <a:tc>
                  <a:txBody>
                    <a:bodyPr/>
                    <a:lstStyle/>
                    <a:p>
                      <a:pPr>
                        <a:lnSpc>
                          <a:spcPct val="115000"/>
                        </a:lnSpc>
                        <a:spcAft>
                          <a:spcPts val="1000"/>
                        </a:spcAft>
                      </a:pPr>
                      <a:r>
                        <a:rPr lang="es-BO" sz="1400" dirty="0" smtClean="0">
                          <a:effectLst/>
                        </a:rPr>
                        <a:t>AMPLIACIÓN </a:t>
                      </a:r>
                      <a:r>
                        <a:rPr lang="es-BO" sz="1400" dirty="0">
                          <a:effectLst/>
                        </a:rPr>
                        <a:t>SERVICIO DE LABORATORIO H.O. N°2 -CBBA.</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A CONCLUIR</a:t>
                      </a:r>
                      <a:endParaRPr lang="es-ES" sz="1400" dirty="0">
                        <a:effectLst/>
                        <a:latin typeface="Calibri"/>
                        <a:ea typeface="Calibri"/>
                        <a:cs typeface="Times New Roman"/>
                      </a:endParaRPr>
                    </a:p>
                  </a:txBody>
                  <a:tcPr marL="34890" marR="34890" marT="0" marB="0"/>
                </a:tc>
                <a:tc>
                  <a:txBody>
                    <a:bodyPr/>
                    <a:lstStyle/>
                    <a:p>
                      <a:pPr algn="ctr">
                        <a:lnSpc>
                          <a:spcPct val="115000"/>
                        </a:lnSpc>
                        <a:spcAft>
                          <a:spcPts val="1000"/>
                        </a:spcAft>
                      </a:pPr>
                      <a:r>
                        <a:rPr lang="es-BO" sz="1400" dirty="0">
                          <a:effectLst/>
                        </a:rPr>
                        <a:t>FALTA-DOCUMENTOS,FICHA AMBIENTAL</a:t>
                      </a:r>
                      <a:endParaRPr lang="es-ES" sz="1400" dirty="0">
                        <a:effectLst/>
                        <a:latin typeface="Calibri"/>
                        <a:ea typeface="Calibri"/>
                        <a:cs typeface="Times New Roman"/>
                      </a:endParaRPr>
                    </a:p>
                  </a:txBody>
                  <a:tcPr marL="34890" marR="34890" marT="0" marB="0"/>
                </a:tc>
              </a:tr>
              <a:tr h="75189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100" dirty="0" smtClean="0">
                          <a:solidFill>
                            <a:schemeClr val="bg1"/>
                          </a:solidFill>
                          <a:effectLst/>
                        </a:rPr>
                        <a:t>7</a:t>
                      </a:r>
                      <a:endParaRPr lang="es-ES" sz="1100" dirty="0" smtClean="0">
                        <a:solidFill>
                          <a:schemeClr val="bg1"/>
                        </a:solidFill>
                        <a:effectLst/>
                        <a:latin typeface="+mn-lt"/>
                        <a:ea typeface="Calibri"/>
                        <a:cs typeface="Times New Roman"/>
                      </a:endParaRPr>
                    </a:p>
                    <a:p>
                      <a:pPr>
                        <a:lnSpc>
                          <a:spcPct val="115000"/>
                        </a:lnSpc>
                        <a:spcAft>
                          <a:spcPts val="1000"/>
                        </a:spcAft>
                      </a:pPr>
                      <a:endParaRPr lang="es-ES" sz="1100" dirty="0">
                        <a:effectLst/>
                        <a:latin typeface="Calibri"/>
                        <a:ea typeface="Calibri"/>
                        <a:cs typeface="Times New Roman"/>
                      </a:endParaRPr>
                    </a:p>
                  </a:txBody>
                  <a:tcPr marL="34890" marR="3489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200" b="1" dirty="0" smtClean="0">
                          <a:solidFill>
                            <a:schemeClr val="bg1"/>
                          </a:solidFill>
                          <a:effectLst/>
                        </a:rPr>
                        <a:t>PROYECTOS DE PREINVERSIÓN</a:t>
                      </a:r>
                      <a:endParaRPr lang="es-ES" sz="1200" b="1" dirty="0" smtClean="0">
                        <a:solidFill>
                          <a:schemeClr val="bg1"/>
                        </a:solidFill>
                        <a:effectLst/>
                        <a:latin typeface="+mn-lt"/>
                        <a:ea typeface="Calibri"/>
                        <a:cs typeface="Times New Roman"/>
                      </a:endParaRPr>
                    </a:p>
                    <a:p>
                      <a:pPr>
                        <a:lnSpc>
                          <a:spcPct val="115000"/>
                        </a:lnSpc>
                        <a:spcAft>
                          <a:spcPts val="1000"/>
                        </a:spcAft>
                      </a:pPr>
                      <a:endParaRPr lang="es-ES" sz="1200" b="1" dirty="0">
                        <a:solidFill>
                          <a:schemeClr val="bg1"/>
                        </a:solidFill>
                        <a:effectLst/>
                        <a:latin typeface="Calibri"/>
                        <a:ea typeface="Calibri"/>
                        <a:cs typeface="Times New Roman"/>
                      </a:endParaRPr>
                    </a:p>
                  </a:txBody>
                  <a:tcPr marL="34890" marR="34890" marT="0" marB="0">
                    <a:solidFill>
                      <a:srgbClr val="008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400" b="0" dirty="0" smtClean="0">
                          <a:effectLst/>
                        </a:rPr>
                        <a:t>AMPLIACIÓN ALMACÉN DE MEDICAMENTOS H.O. N°2-CBBA.</a:t>
                      </a:r>
                      <a:endParaRPr lang="es-ES" sz="1400" b="0" dirty="0" smtClean="0">
                        <a:effectLst/>
                        <a:latin typeface="+mn-lt"/>
                        <a:ea typeface="Calibri"/>
                        <a:cs typeface="Times New Roman"/>
                      </a:endParaRPr>
                    </a:p>
                  </a:txBody>
                  <a:tcPr marL="34890" marR="3489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BO" sz="1400" b="0" dirty="0" smtClean="0">
                          <a:effectLst/>
                        </a:rPr>
                        <a:t>A CONCLUIR</a:t>
                      </a:r>
                      <a:endParaRPr lang="es-ES" sz="1400" b="0" dirty="0" smtClean="0">
                        <a:effectLst/>
                        <a:latin typeface="+mn-lt"/>
                        <a:ea typeface="Calibri"/>
                        <a:cs typeface="Times New Roman"/>
                      </a:endParaRPr>
                    </a:p>
                    <a:p>
                      <a:pPr algn="ctr">
                        <a:lnSpc>
                          <a:spcPct val="115000"/>
                        </a:lnSpc>
                        <a:spcAft>
                          <a:spcPts val="1000"/>
                        </a:spcAft>
                      </a:pPr>
                      <a:endParaRPr lang="es-ES" sz="1400" dirty="0">
                        <a:effectLst/>
                        <a:latin typeface="Calibri"/>
                        <a:ea typeface="Calibri"/>
                        <a:cs typeface="Times New Roman"/>
                      </a:endParaRPr>
                    </a:p>
                  </a:txBody>
                  <a:tcPr marL="34890" marR="3489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BO" sz="1400" b="0" dirty="0" smtClean="0">
                          <a:effectLst/>
                        </a:rPr>
                        <a:t>FALTA-DOCUMENTOS,FICHA AMBIENTAL</a:t>
                      </a:r>
                      <a:endParaRPr lang="es-ES" sz="1400" b="0" dirty="0" smtClean="0">
                        <a:effectLst/>
                        <a:latin typeface="+mn-lt"/>
                        <a:ea typeface="Calibri"/>
                        <a:cs typeface="Times New Roman"/>
                      </a:endParaRPr>
                    </a:p>
                  </a:txBody>
                  <a:tcPr marL="34890" marR="34890" marT="0" marB="0"/>
                </a:tc>
              </a:tr>
              <a:tr h="64807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100" dirty="0" smtClean="0">
                          <a:solidFill>
                            <a:schemeClr val="bg1"/>
                          </a:solidFill>
                          <a:effectLst/>
                        </a:rPr>
                        <a:t>8</a:t>
                      </a:r>
                      <a:endParaRPr lang="es-ES" sz="1100" dirty="0" smtClean="0">
                        <a:solidFill>
                          <a:schemeClr val="bg1"/>
                        </a:solidFill>
                        <a:effectLst/>
                        <a:latin typeface="+mn-lt"/>
                        <a:ea typeface="Calibri"/>
                        <a:cs typeface="Times New Roman"/>
                      </a:endParaRPr>
                    </a:p>
                    <a:p>
                      <a:pPr>
                        <a:lnSpc>
                          <a:spcPct val="115000"/>
                        </a:lnSpc>
                        <a:spcAft>
                          <a:spcPts val="1000"/>
                        </a:spcAft>
                      </a:pPr>
                      <a:endParaRPr lang="es-ES" sz="1100" dirty="0">
                        <a:effectLst/>
                        <a:latin typeface="Calibri"/>
                        <a:ea typeface="Calibri"/>
                        <a:cs typeface="Times New Roman"/>
                      </a:endParaRPr>
                    </a:p>
                  </a:txBody>
                  <a:tcPr marL="34890" marR="3489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200" b="1" dirty="0" smtClean="0">
                          <a:solidFill>
                            <a:schemeClr val="bg1"/>
                          </a:solidFill>
                          <a:effectLst/>
                        </a:rPr>
                        <a:t>PROYECTOS DE PREINVERSIÓN</a:t>
                      </a:r>
                      <a:endParaRPr lang="es-ES" sz="1200" b="1" dirty="0" smtClean="0">
                        <a:solidFill>
                          <a:schemeClr val="bg1"/>
                        </a:solidFill>
                        <a:effectLst/>
                        <a:latin typeface="+mn-lt"/>
                        <a:ea typeface="Calibri"/>
                        <a:cs typeface="Times New Roman"/>
                      </a:endParaRPr>
                    </a:p>
                    <a:p>
                      <a:pPr>
                        <a:lnSpc>
                          <a:spcPct val="115000"/>
                        </a:lnSpc>
                        <a:spcAft>
                          <a:spcPts val="1000"/>
                        </a:spcAft>
                      </a:pPr>
                      <a:endParaRPr lang="es-ES" sz="1200" b="1" dirty="0">
                        <a:solidFill>
                          <a:schemeClr val="bg1"/>
                        </a:solidFill>
                        <a:effectLst/>
                        <a:latin typeface="Calibri"/>
                        <a:ea typeface="Calibri"/>
                        <a:cs typeface="Times New Roman"/>
                      </a:endParaRPr>
                    </a:p>
                  </a:txBody>
                  <a:tcPr marL="34890" marR="34890" marT="0" marB="0">
                    <a:solidFill>
                      <a:srgbClr val="008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400" dirty="0" smtClean="0">
                          <a:effectLst/>
                        </a:rPr>
                        <a:t>CONST. DEPÓSITO ACTIVOS FIJOS. REG. CBBA.</a:t>
                      </a:r>
                      <a:endParaRPr lang="es-ES" sz="1400" dirty="0" smtClean="0">
                        <a:effectLst/>
                        <a:latin typeface="+mn-lt"/>
                        <a:ea typeface="Calibri"/>
                        <a:cs typeface="Times New Roman"/>
                      </a:endParaRPr>
                    </a:p>
                    <a:p>
                      <a:pPr>
                        <a:lnSpc>
                          <a:spcPct val="115000"/>
                        </a:lnSpc>
                        <a:spcAft>
                          <a:spcPts val="1000"/>
                        </a:spcAft>
                      </a:pPr>
                      <a:endParaRPr lang="es-ES" sz="1400" dirty="0">
                        <a:effectLst/>
                        <a:latin typeface="Calibri"/>
                        <a:ea typeface="Calibri"/>
                        <a:cs typeface="Times New Roman"/>
                      </a:endParaRPr>
                    </a:p>
                  </a:txBody>
                  <a:tcPr marL="34890" marR="3489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BO" sz="1400" dirty="0" smtClean="0">
                          <a:effectLst/>
                        </a:rPr>
                        <a:t>A CONCLUIR</a:t>
                      </a:r>
                      <a:endParaRPr lang="es-ES" sz="1400" dirty="0" smtClean="0">
                        <a:effectLst/>
                        <a:latin typeface="+mn-lt"/>
                        <a:ea typeface="Calibri"/>
                        <a:cs typeface="Times New Roman"/>
                      </a:endParaRPr>
                    </a:p>
                    <a:p>
                      <a:pPr algn="ctr">
                        <a:lnSpc>
                          <a:spcPct val="115000"/>
                        </a:lnSpc>
                        <a:spcAft>
                          <a:spcPts val="1000"/>
                        </a:spcAft>
                      </a:pPr>
                      <a:endParaRPr lang="es-ES" sz="1400" dirty="0">
                        <a:effectLst/>
                        <a:latin typeface="Calibri"/>
                        <a:ea typeface="Calibri"/>
                        <a:cs typeface="Times New Roman"/>
                      </a:endParaRPr>
                    </a:p>
                  </a:txBody>
                  <a:tcPr marL="34890" marR="3489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BO" sz="1400" dirty="0" smtClean="0">
                          <a:effectLst/>
                        </a:rPr>
                        <a:t>FALTA-DOCUMENTOS,FICHA AMBIENTAL</a:t>
                      </a:r>
                      <a:endParaRPr lang="es-ES" sz="1400" dirty="0" smtClean="0">
                        <a:effectLst/>
                        <a:latin typeface="+mn-lt"/>
                        <a:ea typeface="Calibri"/>
                        <a:cs typeface="Times New Roman"/>
                      </a:endParaRPr>
                    </a:p>
                    <a:p>
                      <a:pPr algn="ctr">
                        <a:lnSpc>
                          <a:spcPct val="115000"/>
                        </a:lnSpc>
                        <a:spcAft>
                          <a:spcPts val="1000"/>
                        </a:spcAft>
                      </a:pPr>
                      <a:endParaRPr lang="es-ES" sz="1400" dirty="0">
                        <a:effectLst/>
                        <a:latin typeface="Calibri"/>
                        <a:ea typeface="Calibri"/>
                        <a:cs typeface="Times New Roman"/>
                      </a:endParaRPr>
                    </a:p>
                  </a:txBody>
                  <a:tcPr marL="34890" marR="34890" marT="0" marB="0"/>
                </a:tc>
              </a:tr>
            </a:tbl>
          </a:graphicData>
        </a:graphic>
      </p:graphicFrame>
    </p:spTree>
    <p:extLst>
      <p:ext uri="{BB962C8B-B14F-4D97-AF65-F5344CB8AC3E}">
        <p14:creationId xmlns:p14="http://schemas.microsoft.com/office/powerpoint/2010/main" val="3200905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4100"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979613" y="476250"/>
            <a:ext cx="4572000" cy="954088"/>
          </a:xfrm>
          <a:prstGeom prst="rect">
            <a:avLst/>
          </a:prstGeom>
        </p:spPr>
        <p:txBody>
          <a:bodyPr>
            <a:spAutoFit/>
          </a:bodyPr>
          <a:lstStyle/>
          <a:p>
            <a:pPr algn="ctr" fontAlgn="auto">
              <a:spcBef>
                <a:spcPts val="0"/>
              </a:spcBef>
              <a:spcAft>
                <a:spcPts val="0"/>
              </a:spcAft>
              <a:defRPr/>
            </a:pPr>
            <a:r>
              <a:rPr lang="es-ES" sz="2800" b="1" dirty="0">
                <a:solidFill>
                  <a:srgbClr val="0A5E24"/>
                </a:solidFill>
                <a:latin typeface="+mn-lt"/>
                <a:ea typeface="+mj-ea"/>
                <a:cs typeface="+mj-cs"/>
              </a:rPr>
              <a:t>EJECUCIÓN PRESUPUESTARIA </a:t>
            </a:r>
            <a:br>
              <a:rPr lang="es-ES" sz="2800" b="1" dirty="0">
                <a:solidFill>
                  <a:srgbClr val="0A5E24"/>
                </a:solidFill>
                <a:latin typeface="+mn-lt"/>
                <a:ea typeface="+mj-ea"/>
                <a:cs typeface="+mj-cs"/>
              </a:rPr>
            </a:br>
            <a:r>
              <a:rPr lang="es-ES" sz="2800" b="1" dirty="0">
                <a:solidFill>
                  <a:srgbClr val="0A5E24"/>
                </a:solidFill>
                <a:latin typeface="+mn-lt"/>
                <a:ea typeface="+mj-ea"/>
                <a:cs typeface="+mj-cs"/>
              </a:rPr>
              <a:t>GESTIÓN 2016</a:t>
            </a:r>
            <a:endParaRPr lang="es-ES" dirty="0">
              <a:latin typeface="+mn-lt"/>
              <a:cs typeface="+mn-cs"/>
            </a:endParaRPr>
          </a:p>
        </p:txBody>
      </p:sp>
      <p:sp>
        <p:nvSpPr>
          <p:cNvPr id="4102" name="9 Rectángulo"/>
          <p:cNvSpPr>
            <a:spLocks noChangeArrowheads="1"/>
          </p:cNvSpPr>
          <p:nvPr/>
        </p:nvSpPr>
        <p:spPr bwMode="auto">
          <a:xfrm>
            <a:off x="1331913" y="1412776"/>
            <a:ext cx="6911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dirty="0"/>
              <a:t>Ejecución Presupuestaria  de Recursos, de enero a julio de 2016</a:t>
            </a:r>
          </a:p>
        </p:txBody>
      </p:sp>
      <p:graphicFrame>
        <p:nvGraphicFramePr>
          <p:cNvPr id="12" name="11 Tabla"/>
          <p:cNvGraphicFramePr>
            <a:graphicFrameLocks noGrp="1"/>
          </p:cNvGraphicFramePr>
          <p:nvPr>
            <p:extLst>
              <p:ext uri="{D42A27DB-BD31-4B8C-83A1-F6EECF244321}">
                <p14:modId xmlns:p14="http://schemas.microsoft.com/office/powerpoint/2010/main" val="151753865"/>
              </p:ext>
            </p:extLst>
          </p:nvPr>
        </p:nvGraphicFramePr>
        <p:xfrm>
          <a:off x="685801" y="1844826"/>
          <a:ext cx="7772400" cy="3960437"/>
        </p:xfrm>
        <a:graphic>
          <a:graphicData uri="http://schemas.openxmlformats.org/drawingml/2006/table">
            <a:tbl>
              <a:tblPr firstRow="1" firstCol="1" bandRow="1"/>
              <a:tblGrid>
                <a:gridCol w="663995"/>
                <a:gridCol w="2248009"/>
                <a:gridCol w="1709366"/>
                <a:gridCol w="1508042"/>
                <a:gridCol w="1642988"/>
              </a:tblGrid>
              <a:tr h="1005826">
                <a:tc>
                  <a:txBody>
                    <a:bodyPr/>
                    <a:lstStyle/>
                    <a:p>
                      <a:pPr algn="ctr">
                        <a:lnSpc>
                          <a:spcPct val="115000"/>
                        </a:lnSpc>
                        <a:spcAft>
                          <a:spcPts val="0"/>
                        </a:spcAft>
                      </a:pPr>
                      <a:r>
                        <a:rPr lang="es-BO" sz="1100" b="1" dirty="0">
                          <a:solidFill>
                            <a:schemeClr val="bg1"/>
                          </a:solidFill>
                          <a:effectLst/>
                          <a:latin typeface="Arial"/>
                          <a:ea typeface="Times New Roman"/>
                          <a:cs typeface="Times New Roman"/>
                        </a:rPr>
                        <a:t>GRUPO</a:t>
                      </a:r>
                      <a:endParaRPr lang="es-ES" sz="1600" dirty="0">
                        <a:solidFill>
                          <a:schemeClr val="bg1"/>
                        </a:solidFill>
                        <a:effectLst/>
                        <a:latin typeface="Times New Roman"/>
                        <a:ea typeface="Times New Roman"/>
                        <a:cs typeface="Times New Roman"/>
                      </a:endParaRPr>
                    </a:p>
                  </a:txBody>
                  <a:tcPr marL="44444" marR="44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b="1" dirty="0" smtClean="0">
                          <a:solidFill>
                            <a:schemeClr val="bg1"/>
                          </a:solidFill>
                          <a:effectLst/>
                          <a:latin typeface="Arial"/>
                          <a:ea typeface="Times New Roman"/>
                          <a:cs typeface="Times New Roman"/>
                        </a:rPr>
                        <a:t>DESCRIPCIÓN</a:t>
                      </a:r>
                      <a:endParaRPr lang="es-ES" sz="1600" dirty="0">
                        <a:solidFill>
                          <a:schemeClr val="bg1"/>
                        </a:solidFill>
                        <a:effectLst/>
                        <a:latin typeface="Times New Roman"/>
                        <a:ea typeface="Times New Roman"/>
                        <a:cs typeface="Times New Roman"/>
                      </a:endParaRPr>
                    </a:p>
                  </a:txBody>
                  <a:tcPr marL="44444" marR="44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b="1" dirty="0">
                          <a:solidFill>
                            <a:schemeClr val="bg1"/>
                          </a:solidFill>
                          <a:effectLst/>
                          <a:latin typeface="Arial"/>
                          <a:ea typeface="Times New Roman"/>
                          <a:cs typeface="Times New Roman"/>
                        </a:rPr>
                        <a:t>PRESUPUESTO APROBADO VIGENTE</a:t>
                      </a:r>
                      <a:endParaRPr lang="es-ES" sz="1600" dirty="0">
                        <a:solidFill>
                          <a:schemeClr val="bg1"/>
                        </a:solidFill>
                        <a:effectLst/>
                        <a:latin typeface="Times New Roman"/>
                        <a:ea typeface="Times New Roman"/>
                        <a:cs typeface="Times New Roman"/>
                      </a:endParaRPr>
                    </a:p>
                  </a:txBody>
                  <a:tcPr marL="44444" marR="44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b="1" dirty="0" smtClean="0">
                          <a:solidFill>
                            <a:schemeClr val="bg1"/>
                          </a:solidFill>
                          <a:effectLst/>
                          <a:latin typeface="Arial"/>
                          <a:ea typeface="Times New Roman"/>
                          <a:cs typeface="Times New Roman"/>
                        </a:rPr>
                        <a:t>EJECUCIÓN </a:t>
                      </a:r>
                      <a:r>
                        <a:rPr lang="es-BO" sz="1100" b="1" dirty="0">
                          <a:solidFill>
                            <a:schemeClr val="bg1"/>
                          </a:solidFill>
                          <a:effectLst/>
                          <a:latin typeface="Arial"/>
                          <a:ea typeface="Times New Roman"/>
                          <a:cs typeface="Times New Roman"/>
                        </a:rPr>
                        <a:t>PRESUPUESTARIA DE ENERO A JULIO  2016</a:t>
                      </a:r>
                      <a:endParaRPr lang="es-ES" sz="1600" dirty="0">
                        <a:solidFill>
                          <a:schemeClr val="bg1"/>
                        </a:solidFill>
                        <a:effectLst/>
                        <a:latin typeface="Times New Roman"/>
                        <a:ea typeface="Times New Roman"/>
                        <a:cs typeface="Times New Roman"/>
                      </a:endParaRPr>
                    </a:p>
                  </a:txBody>
                  <a:tcPr marL="44444" marR="44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b="1" dirty="0">
                          <a:solidFill>
                            <a:schemeClr val="bg1"/>
                          </a:solidFill>
                          <a:effectLst/>
                          <a:latin typeface="Arial"/>
                          <a:ea typeface="Times New Roman"/>
                          <a:cs typeface="Times New Roman"/>
                        </a:rPr>
                        <a:t>PORCENTAJE   %</a:t>
                      </a:r>
                      <a:endParaRPr lang="es-ES" sz="1600" dirty="0">
                        <a:solidFill>
                          <a:schemeClr val="bg1"/>
                        </a:solidFill>
                        <a:effectLst/>
                        <a:latin typeface="Times New Roman"/>
                        <a:ea typeface="Times New Roman"/>
                        <a:cs typeface="Times New Roman"/>
                      </a:endParaRPr>
                    </a:p>
                  </a:txBody>
                  <a:tcPr marL="44444" marR="44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73322">
                <a:tc>
                  <a:txBody>
                    <a:bodyPr/>
                    <a:lstStyle/>
                    <a:p>
                      <a:pPr algn="ctr">
                        <a:lnSpc>
                          <a:spcPct val="115000"/>
                        </a:lnSpc>
                        <a:spcAft>
                          <a:spcPts val="0"/>
                        </a:spcAft>
                      </a:pPr>
                      <a:r>
                        <a:rPr lang="es-BO" sz="1100" b="1">
                          <a:solidFill>
                            <a:schemeClr val="bg1"/>
                          </a:solidFill>
                          <a:effectLst/>
                          <a:latin typeface="Arial"/>
                          <a:ea typeface="Times New Roman"/>
                          <a:cs typeface="Times New Roman"/>
                        </a:rPr>
                        <a:t>10000</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nSpc>
                          <a:spcPct val="115000"/>
                        </a:lnSpc>
                        <a:spcAft>
                          <a:spcPts val="0"/>
                        </a:spcAft>
                      </a:pPr>
                      <a:r>
                        <a:rPr lang="es-BO" sz="1100" b="1">
                          <a:solidFill>
                            <a:schemeClr val="bg1"/>
                          </a:solidFill>
                          <a:effectLst/>
                          <a:latin typeface="Arial"/>
                          <a:ea typeface="Times New Roman"/>
                          <a:cs typeface="Times New Roman"/>
                        </a:rPr>
                        <a:t>SERVICIOS PERSONALES</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dirty="0">
                          <a:effectLst/>
                          <a:latin typeface="Arial"/>
                          <a:ea typeface="Times New Roman"/>
                          <a:cs typeface="Times New Roman"/>
                        </a:rPr>
                        <a:t>180.300.863,00</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BO" sz="1100">
                          <a:effectLst/>
                          <a:latin typeface="Arial"/>
                          <a:ea typeface="Times New Roman"/>
                          <a:cs typeface="Times New Roman"/>
                        </a:rPr>
                        <a:t>115.101.040,59</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BO" sz="1100">
                          <a:effectLst/>
                          <a:latin typeface="Arial"/>
                          <a:ea typeface="Times New Roman"/>
                          <a:cs typeface="Times New Roman"/>
                        </a:rPr>
                        <a:t>63,84%</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73322">
                <a:tc>
                  <a:txBody>
                    <a:bodyPr/>
                    <a:lstStyle/>
                    <a:p>
                      <a:pPr algn="ctr">
                        <a:lnSpc>
                          <a:spcPct val="115000"/>
                        </a:lnSpc>
                        <a:spcAft>
                          <a:spcPts val="0"/>
                        </a:spcAft>
                      </a:pPr>
                      <a:r>
                        <a:rPr lang="es-BO" sz="1100" b="1">
                          <a:solidFill>
                            <a:schemeClr val="bg1"/>
                          </a:solidFill>
                          <a:effectLst/>
                          <a:latin typeface="Arial"/>
                          <a:ea typeface="Times New Roman"/>
                          <a:cs typeface="Times New Roman"/>
                        </a:rPr>
                        <a:t>20000</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nSpc>
                          <a:spcPct val="115000"/>
                        </a:lnSpc>
                        <a:spcAft>
                          <a:spcPts val="0"/>
                        </a:spcAft>
                      </a:pPr>
                      <a:r>
                        <a:rPr lang="es-BO" sz="1100" b="1">
                          <a:solidFill>
                            <a:schemeClr val="bg1"/>
                          </a:solidFill>
                          <a:effectLst/>
                          <a:latin typeface="Arial"/>
                          <a:ea typeface="Times New Roman"/>
                          <a:cs typeface="Times New Roman"/>
                        </a:rPr>
                        <a:t>SERVICIOS NO PERSONALES</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dirty="0">
                          <a:effectLst/>
                          <a:latin typeface="Arial"/>
                          <a:ea typeface="Times New Roman"/>
                          <a:cs typeface="Times New Roman"/>
                        </a:rPr>
                        <a:t>29.068.951,00</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BO" sz="1100" dirty="0" smtClean="0">
                          <a:effectLst/>
                          <a:latin typeface="Arial"/>
                          <a:ea typeface="Times New Roman"/>
                          <a:cs typeface="Times New Roman"/>
                        </a:rPr>
                        <a:t>10.078.689,75</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BO" sz="1100" dirty="0" smtClean="0">
                          <a:effectLst/>
                          <a:latin typeface="Arial"/>
                          <a:ea typeface="Times New Roman"/>
                          <a:cs typeface="Times New Roman"/>
                        </a:rPr>
                        <a:t>34,67% </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73322">
                <a:tc>
                  <a:txBody>
                    <a:bodyPr/>
                    <a:lstStyle/>
                    <a:p>
                      <a:pPr algn="ctr">
                        <a:lnSpc>
                          <a:spcPct val="115000"/>
                        </a:lnSpc>
                        <a:spcAft>
                          <a:spcPts val="0"/>
                        </a:spcAft>
                      </a:pPr>
                      <a:r>
                        <a:rPr lang="es-BO" sz="1100" b="1">
                          <a:solidFill>
                            <a:schemeClr val="bg1"/>
                          </a:solidFill>
                          <a:effectLst/>
                          <a:latin typeface="Arial"/>
                          <a:ea typeface="Times New Roman"/>
                          <a:cs typeface="Times New Roman"/>
                        </a:rPr>
                        <a:t>30000</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nSpc>
                          <a:spcPct val="115000"/>
                        </a:lnSpc>
                        <a:spcAft>
                          <a:spcPts val="0"/>
                        </a:spcAft>
                      </a:pPr>
                      <a:r>
                        <a:rPr lang="es-BO" sz="1100" b="1">
                          <a:solidFill>
                            <a:schemeClr val="bg1"/>
                          </a:solidFill>
                          <a:effectLst/>
                          <a:latin typeface="Arial"/>
                          <a:ea typeface="Times New Roman"/>
                          <a:cs typeface="Times New Roman"/>
                        </a:rPr>
                        <a:t>MATERIALES Y SUMINISTROS</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dirty="0">
                          <a:effectLst/>
                          <a:latin typeface="Arial"/>
                          <a:ea typeface="Times New Roman"/>
                          <a:cs typeface="Times New Roman"/>
                        </a:rPr>
                        <a:t>48.945.047,00</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BO" sz="1100">
                          <a:effectLst/>
                          <a:latin typeface="Arial"/>
                          <a:ea typeface="Times New Roman"/>
                          <a:cs typeface="Times New Roman"/>
                        </a:rPr>
                        <a:t>13.378.023,71</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BO" sz="1100" dirty="0">
                          <a:effectLst/>
                          <a:latin typeface="Arial"/>
                          <a:ea typeface="Times New Roman"/>
                          <a:cs typeface="Times New Roman"/>
                        </a:rPr>
                        <a:t>27,33%</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73322">
                <a:tc>
                  <a:txBody>
                    <a:bodyPr/>
                    <a:lstStyle/>
                    <a:p>
                      <a:pPr algn="ctr">
                        <a:lnSpc>
                          <a:spcPct val="115000"/>
                        </a:lnSpc>
                        <a:spcAft>
                          <a:spcPts val="0"/>
                        </a:spcAft>
                      </a:pPr>
                      <a:r>
                        <a:rPr lang="es-BO" sz="1100" b="1">
                          <a:solidFill>
                            <a:schemeClr val="bg1"/>
                          </a:solidFill>
                          <a:effectLst/>
                          <a:latin typeface="Arial"/>
                          <a:ea typeface="Times New Roman"/>
                          <a:cs typeface="Times New Roman"/>
                        </a:rPr>
                        <a:t>40000</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nSpc>
                          <a:spcPct val="115000"/>
                        </a:lnSpc>
                        <a:spcAft>
                          <a:spcPts val="0"/>
                        </a:spcAft>
                      </a:pPr>
                      <a:r>
                        <a:rPr lang="es-BO" sz="1100" b="1">
                          <a:solidFill>
                            <a:schemeClr val="bg1"/>
                          </a:solidFill>
                          <a:effectLst/>
                          <a:latin typeface="Arial"/>
                          <a:ea typeface="Times New Roman"/>
                          <a:cs typeface="Times New Roman"/>
                        </a:rPr>
                        <a:t>ACTIVOS REALES</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dirty="0">
                          <a:effectLst/>
                          <a:latin typeface="Arial"/>
                          <a:ea typeface="Times New Roman"/>
                          <a:cs typeface="Times New Roman"/>
                        </a:rPr>
                        <a:t>60.275.977,00</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BO" sz="1100" dirty="0">
                          <a:effectLst/>
                          <a:latin typeface="Arial"/>
                          <a:ea typeface="Times New Roman"/>
                          <a:cs typeface="Times New Roman"/>
                        </a:rPr>
                        <a:t>13.193.610,90</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BO" sz="1100">
                          <a:effectLst/>
                          <a:latin typeface="Arial"/>
                          <a:ea typeface="Times New Roman"/>
                          <a:cs typeface="Times New Roman"/>
                        </a:rPr>
                        <a:t>21,89%</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73322">
                <a:tc>
                  <a:txBody>
                    <a:bodyPr/>
                    <a:lstStyle/>
                    <a:p>
                      <a:pPr algn="ctr">
                        <a:lnSpc>
                          <a:spcPct val="115000"/>
                        </a:lnSpc>
                        <a:spcAft>
                          <a:spcPts val="0"/>
                        </a:spcAft>
                      </a:pPr>
                      <a:r>
                        <a:rPr lang="es-BO" sz="1100" b="1">
                          <a:solidFill>
                            <a:schemeClr val="bg1"/>
                          </a:solidFill>
                          <a:effectLst/>
                          <a:latin typeface="Arial"/>
                          <a:ea typeface="Times New Roman"/>
                          <a:cs typeface="Times New Roman"/>
                        </a:rPr>
                        <a:t>50000</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nSpc>
                          <a:spcPct val="115000"/>
                        </a:lnSpc>
                        <a:spcAft>
                          <a:spcPts val="0"/>
                        </a:spcAft>
                      </a:pPr>
                      <a:r>
                        <a:rPr lang="es-BO" sz="1100" b="1">
                          <a:solidFill>
                            <a:schemeClr val="bg1"/>
                          </a:solidFill>
                          <a:effectLst/>
                          <a:latin typeface="Arial"/>
                          <a:ea typeface="Times New Roman"/>
                          <a:cs typeface="Times New Roman"/>
                        </a:rPr>
                        <a:t>ACTIVOS FINANCIEROS</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dirty="0">
                          <a:effectLst/>
                          <a:latin typeface="Arial"/>
                          <a:ea typeface="Times New Roman"/>
                          <a:cs typeface="Times New Roman"/>
                        </a:rPr>
                        <a:t> </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BO" sz="1100">
                          <a:effectLst/>
                          <a:latin typeface="Arial"/>
                          <a:ea typeface="Times New Roman"/>
                          <a:cs typeface="Times New Roman"/>
                        </a:rPr>
                        <a:t> </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BO" sz="1100">
                          <a:effectLst/>
                          <a:latin typeface="Arial"/>
                          <a:ea typeface="Times New Roman"/>
                          <a:cs typeface="Times New Roman"/>
                        </a:rPr>
                        <a:t> </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754368">
                <a:tc>
                  <a:txBody>
                    <a:bodyPr/>
                    <a:lstStyle/>
                    <a:p>
                      <a:pPr algn="ctr">
                        <a:lnSpc>
                          <a:spcPct val="115000"/>
                        </a:lnSpc>
                        <a:spcAft>
                          <a:spcPts val="0"/>
                        </a:spcAft>
                      </a:pPr>
                      <a:r>
                        <a:rPr lang="es-BO" sz="1100" b="1">
                          <a:solidFill>
                            <a:schemeClr val="bg1"/>
                          </a:solidFill>
                          <a:effectLst/>
                          <a:latin typeface="Arial"/>
                          <a:ea typeface="Times New Roman"/>
                          <a:cs typeface="Times New Roman"/>
                        </a:rPr>
                        <a:t>60000</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nSpc>
                          <a:spcPct val="115000"/>
                        </a:lnSpc>
                        <a:spcAft>
                          <a:spcPts val="0"/>
                        </a:spcAft>
                      </a:pPr>
                      <a:r>
                        <a:rPr lang="es-BO" sz="1100" b="1" dirty="0">
                          <a:solidFill>
                            <a:schemeClr val="bg1"/>
                          </a:solidFill>
                          <a:effectLst/>
                          <a:latin typeface="Arial"/>
                          <a:ea typeface="Times New Roman"/>
                          <a:cs typeface="Times New Roman"/>
                        </a:rPr>
                        <a:t>SERVICIOS DE LA DEUDA </a:t>
                      </a:r>
                      <a:r>
                        <a:rPr lang="es-BO" sz="1100" b="1" dirty="0" smtClean="0">
                          <a:solidFill>
                            <a:schemeClr val="bg1"/>
                          </a:solidFill>
                          <a:effectLst/>
                          <a:latin typeface="Arial"/>
                          <a:ea typeface="Times New Roman"/>
                          <a:cs typeface="Times New Roman"/>
                        </a:rPr>
                        <a:t>PÚBLICA </a:t>
                      </a:r>
                      <a:r>
                        <a:rPr lang="es-BO" sz="1100" b="1" dirty="0">
                          <a:solidFill>
                            <a:schemeClr val="bg1"/>
                          </a:solidFill>
                          <a:effectLst/>
                          <a:latin typeface="Arial"/>
                          <a:ea typeface="Times New Roman"/>
                          <a:cs typeface="Times New Roman"/>
                        </a:rPr>
                        <a:t>Y DIS.DE OTROS PASIVOS</a:t>
                      </a:r>
                      <a:endParaRPr lang="es-ES" sz="1600" dirty="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dirty="0">
                          <a:effectLst/>
                          <a:latin typeface="Arial"/>
                          <a:ea typeface="Times New Roman"/>
                          <a:cs typeface="Times New Roman"/>
                        </a:rPr>
                        <a:t>12.141.725,00</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BO" sz="1100" dirty="0">
                          <a:effectLst/>
                          <a:latin typeface="Arial"/>
                          <a:ea typeface="Times New Roman"/>
                          <a:cs typeface="Times New Roman"/>
                        </a:rPr>
                        <a:t>2.958.015,31</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BO" sz="1100">
                          <a:effectLst/>
                          <a:latin typeface="Arial"/>
                          <a:ea typeface="Times New Roman"/>
                          <a:cs typeface="Times New Roman"/>
                        </a:rPr>
                        <a:t>24,36%</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73322">
                <a:tc>
                  <a:txBody>
                    <a:bodyPr/>
                    <a:lstStyle/>
                    <a:p>
                      <a:pPr algn="ctr">
                        <a:lnSpc>
                          <a:spcPct val="115000"/>
                        </a:lnSpc>
                        <a:spcAft>
                          <a:spcPts val="0"/>
                        </a:spcAft>
                      </a:pPr>
                      <a:r>
                        <a:rPr lang="es-BO" sz="1100" b="1">
                          <a:solidFill>
                            <a:schemeClr val="bg1"/>
                          </a:solidFill>
                          <a:effectLst/>
                          <a:latin typeface="Arial"/>
                          <a:ea typeface="Times New Roman"/>
                          <a:cs typeface="Times New Roman"/>
                        </a:rPr>
                        <a:t>70000</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nSpc>
                          <a:spcPct val="115000"/>
                        </a:lnSpc>
                        <a:spcAft>
                          <a:spcPts val="0"/>
                        </a:spcAft>
                      </a:pPr>
                      <a:r>
                        <a:rPr lang="es-BO" sz="1100" b="1" dirty="0">
                          <a:solidFill>
                            <a:schemeClr val="bg1"/>
                          </a:solidFill>
                          <a:effectLst/>
                          <a:latin typeface="Arial"/>
                          <a:ea typeface="Times New Roman"/>
                          <a:cs typeface="Times New Roman"/>
                        </a:rPr>
                        <a:t>TRANSFERENCIAS</a:t>
                      </a:r>
                      <a:endParaRPr lang="es-ES" sz="1600" dirty="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dirty="0">
                          <a:effectLst/>
                          <a:latin typeface="Arial"/>
                          <a:ea typeface="Times New Roman"/>
                          <a:cs typeface="Times New Roman"/>
                        </a:rPr>
                        <a:t>12.051.689,00</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BO" sz="1100">
                          <a:effectLst/>
                          <a:latin typeface="Arial"/>
                          <a:ea typeface="Times New Roman"/>
                          <a:cs typeface="Times New Roman"/>
                        </a:rPr>
                        <a:t>7.281.671,27</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BO" sz="1100">
                          <a:effectLst/>
                          <a:latin typeface="Arial"/>
                          <a:ea typeface="Times New Roman"/>
                          <a:cs typeface="Times New Roman"/>
                        </a:rPr>
                        <a:t>60,42%</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73322">
                <a:tc>
                  <a:txBody>
                    <a:bodyPr/>
                    <a:lstStyle/>
                    <a:p>
                      <a:pPr algn="ctr">
                        <a:lnSpc>
                          <a:spcPct val="115000"/>
                        </a:lnSpc>
                        <a:spcAft>
                          <a:spcPts val="0"/>
                        </a:spcAft>
                      </a:pPr>
                      <a:r>
                        <a:rPr lang="es-BO" sz="1100" b="1">
                          <a:solidFill>
                            <a:schemeClr val="bg1"/>
                          </a:solidFill>
                          <a:effectLst/>
                          <a:latin typeface="Arial"/>
                          <a:ea typeface="Times New Roman"/>
                          <a:cs typeface="Times New Roman"/>
                        </a:rPr>
                        <a:t>90000</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nSpc>
                          <a:spcPct val="115000"/>
                        </a:lnSpc>
                        <a:spcAft>
                          <a:spcPts val="0"/>
                        </a:spcAft>
                      </a:pPr>
                      <a:r>
                        <a:rPr lang="es-BO" sz="1100" b="1" dirty="0">
                          <a:solidFill>
                            <a:schemeClr val="bg1"/>
                          </a:solidFill>
                          <a:effectLst/>
                          <a:latin typeface="Arial"/>
                          <a:ea typeface="Times New Roman"/>
                          <a:cs typeface="Times New Roman"/>
                        </a:rPr>
                        <a:t>OTROS GASTOS</a:t>
                      </a:r>
                      <a:endParaRPr lang="es-ES" sz="1600" dirty="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dirty="0">
                          <a:effectLst/>
                          <a:latin typeface="Arial"/>
                          <a:ea typeface="Times New Roman"/>
                          <a:cs typeface="Times New Roman"/>
                        </a:rPr>
                        <a:t>8.684.231,00</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BO" sz="1100">
                          <a:effectLst/>
                          <a:latin typeface="Arial"/>
                          <a:ea typeface="Times New Roman"/>
                          <a:cs typeface="Times New Roman"/>
                        </a:rPr>
                        <a:t>4.561.410,83</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BO" sz="1100">
                          <a:effectLst/>
                          <a:latin typeface="Arial"/>
                          <a:ea typeface="Times New Roman"/>
                          <a:cs typeface="Times New Roman"/>
                        </a:rPr>
                        <a:t>52,53%</a:t>
                      </a:r>
                      <a:endParaRPr lang="es-ES" sz="160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86989">
                <a:tc>
                  <a:txBody>
                    <a:bodyPr/>
                    <a:lstStyle/>
                    <a:p>
                      <a:pPr algn="ctr">
                        <a:lnSpc>
                          <a:spcPct val="115000"/>
                        </a:lnSpc>
                        <a:spcAft>
                          <a:spcPts val="0"/>
                        </a:spcAft>
                      </a:pPr>
                      <a:r>
                        <a:rPr lang="es-BO" sz="1100" b="1">
                          <a:solidFill>
                            <a:schemeClr val="bg1"/>
                          </a:solidFill>
                          <a:effectLst/>
                          <a:latin typeface="Arial"/>
                          <a:ea typeface="Times New Roman"/>
                          <a:cs typeface="Times New Roman"/>
                        </a:rPr>
                        <a:t> </a:t>
                      </a:r>
                      <a:endParaRPr lang="es-ES" sz="160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a:lnSpc>
                          <a:spcPct val="115000"/>
                        </a:lnSpc>
                        <a:spcAft>
                          <a:spcPts val="0"/>
                        </a:spcAft>
                      </a:pPr>
                      <a:r>
                        <a:rPr lang="es-BO" sz="1100" b="1" dirty="0">
                          <a:solidFill>
                            <a:schemeClr val="bg1"/>
                          </a:solidFill>
                          <a:effectLst/>
                          <a:latin typeface="Arial"/>
                          <a:ea typeface="Times New Roman"/>
                          <a:cs typeface="Times New Roman"/>
                        </a:rPr>
                        <a:t>TOTAL DE GASTOS</a:t>
                      </a:r>
                      <a:endParaRPr lang="es-ES" sz="1600" dirty="0">
                        <a:solidFill>
                          <a:schemeClr val="bg1"/>
                        </a:solidFill>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100" b="1" dirty="0">
                          <a:effectLst/>
                          <a:latin typeface="Arial"/>
                          <a:ea typeface="Times New Roman"/>
                          <a:cs typeface="Times New Roman"/>
                        </a:rPr>
                        <a:t>351.468.483,00</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BO" sz="1100" b="1" dirty="0">
                          <a:effectLst/>
                          <a:latin typeface="Arial"/>
                          <a:ea typeface="Times New Roman"/>
                          <a:cs typeface="Times New Roman"/>
                        </a:rPr>
                        <a:t>166.552.462,36</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BO" sz="1100" b="1" dirty="0">
                          <a:effectLst/>
                          <a:latin typeface="Arial"/>
                          <a:ea typeface="Times New Roman"/>
                          <a:cs typeface="Times New Roman"/>
                        </a:rPr>
                        <a:t>47,39%</a:t>
                      </a:r>
                      <a:endParaRPr lang="es-ES" sz="1600" dirty="0">
                        <a:effectLst/>
                        <a:latin typeface="Times New Roman"/>
                        <a:ea typeface="Times New Roman"/>
                        <a:cs typeface="Times New Roman"/>
                      </a:endParaRPr>
                    </a:p>
                  </a:txBody>
                  <a:tcPr marL="44444" marR="444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4171" name="12 Rectángulo"/>
          <p:cNvSpPr>
            <a:spLocks noChangeArrowheads="1"/>
          </p:cNvSpPr>
          <p:nvPr/>
        </p:nvSpPr>
        <p:spPr bwMode="auto">
          <a:xfrm>
            <a:off x="683568" y="5805264"/>
            <a:ext cx="23177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Encargado de Presupuestos</a:t>
            </a:r>
            <a:endParaRPr lang="es-ES" sz="11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687306300"/>
              </p:ext>
            </p:extLst>
          </p:nvPr>
        </p:nvGraphicFramePr>
        <p:xfrm>
          <a:off x="467544" y="1052737"/>
          <a:ext cx="7482143" cy="4712049"/>
        </p:xfrm>
        <a:graphic>
          <a:graphicData uri="http://schemas.openxmlformats.org/drawingml/2006/table">
            <a:tbl>
              <a:tblPr firstRow="1" firstCol="1" bandRow="1">
                <a:tableStyleId>{8799B23B-EC83-4686-B30A-512413B5E67A}</a:tableStyleId>
              </a:tblPr>
              <a:tblGrid>
                <a:gridCol w="493515"/>
                <a:gridCol w="1695972"/>
                <a:gridCol w="1601243"/>
                <a:gridCol w="1741809"/>
                <a:gridCol w="1949604"/>
              </a:tblGrid>
              <a:tr h="1368151">
                <a:tc>
                  <a:txBody>
                    <a:bodyPr/>
                    <a:lstStyle/>
                    <a:p>
                      <a:pPr>
                        <a:lnSpc>
                          <a:spcPct val="115000"/>
                        </a:lnSpc>
                        <a:spcAft>
                          <a:spcPts val="1000"/>
                        </a:spcAft>
                      </a:pPr>
                      <a:r>
                        <a:rPr lang="es-BO" sz="1100" dirty="0">
                          <a:solidFill>
                            <a:schemeClr val="bg1"/>
                          </a:solidFill>
                          <a:effectLst/>
                        </a:rPr>
                        <a:t>9</a:t>
                      </a:r>
                      <a:endParaRPr lang="es-ES" sz="1100" dirty="0">
                        <a:solidFill>
                          <a:schemeClr val="bg1"/>
                        </a:solidFill>
                        <a:effectLst/>
                        <a:latin typeface="Calibri"/>
                        <a:ea typeface="Calibri"/>
                        <a:cs typeface="Times New Roman"/>
                      </a:endParaRPr>
                    </a:p>
                  </a:txBody>
                  <a:tcPr marL="44450" marR="44450" marT="0" marB="0">
                    <a:solidFill>
                      <a:schemeClr val="accent3">
                        <a:lumMod val="75000"/>
                      </a:schemeClr>
                    </a:solidFill>
                  </a:tcPr>
                </a:tc>
                <a:tc>
                  <a:txBody>
                    <a:bodyPr/>
                    <a:lstStyle/>
                    <a:p>
                      <a:pPr>
                        <a:lnSpc>
                          <a:spcPct val="115000"/>
                        </a:lnSpc>
                        <a:spcAft>
                          <a:spcPts val="1000"/>
                        </a:spcAft>
                      </a:pPr>
                      <a:r>
                        <a:rPr lang="es-BO" sz="1100" dirty="0">
                          <a:solidFill>
                            <a:schemeClr val="bg1"/>
                          </a:solidFill>
                          <a:effectLst/>
                        </a:rPr>
                        <a:t>PROYECTOS DE </a:t>
                      </a:r>
                      <a:r>
                        <a:rPr lang="es-BO" sz="1100" dirty="0" smtClean="0">
                          <a:solidFill>
                            <a:schemeClr val="bg1"/>
                          </a:solidFill>
                          <a:effectLst/>
                        </a:rPr>
                        <a:t>PREINVERSIÓN</a:t>
                      </a:r>
                      <a:endParaRPr lang="es-ES" sz="1100" dirty="0">
                        <a:solidFill>
                          <a:schemeClr val="bg1"/>
                        </a:solidFill>
                        <a:effectLst/>
                        <a:latin typeface="Calibri"/>
                        <a:ea typeface="Calibri"/>
                        <a:cs typeface="Times New Roman"/>
                      </a:endParaRPr>
                    </a:p>
                  </a:txBody>
                  <a:tcPr marL="44450" marR="44450" marT="0" marB="0">
                    <a:solidFill>
                      <a:srgbClr val="008000"/>
                    </a:solidFill>
                  </a:tcPr>
                </a:tc>
                <a:tc>
                  <a:txBody>
                    <a:bodyPr/>
                    <a:lstStyle/>
                    <a:p>
                      <a:pPr>
                        <a:lnSpc>
                          <a:spcPct val="115000"/>
                        </a:lnSpc>
                        <a:spcAft>
                          <a:spcPts val="1000"/>
                        </a:spcAft>
                      </a:pPr>
                      <a:r>
                        <a:rPr lang="es-BO" sz="1100" b="0" dirty="0">
                          <a:effectLst/>
                        </a:rPr>
                        <a:t>CONST. CENTRO </a:t>
                      </a:r>
                      <a:r>
                        <a:rPr lang="es-BO" sz="1100" b="0" dirty="0" smtClean="0">
                          <a:effectLst/>
                        </a:rPr>
                        <a:t>ONCOLÓGICO </a:t>
                      </a:r>
                      <a:r>
                        <a:rPr lang="es-BO" sz="1100" b="0" dirty="0">
                          <a:effectLst/>
                        </a:rPr>
                        <a:t>H.O. N°2 REG.CBBA.</a:t>
                      </a:r>
                      <a:endParaRPr lang="es-ES" sz="1100" b="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s-BO" sz="1100" b="0" dirty="0" smtClean="0">
                          <a:effectLst/>
                        </a:rPr>
                        <a:t>DEFINICÓN </a:t>
                      </a:r>
                      <a:r>
                        <a:rPr lang="es-BO" sz="1100" b="0" dirty="0">
                          <a:effectLst/>
                        </a:rPr>
                        <a:t>DE DISEÑO</a:t>
                      </a:r>
                      <a:endParaRPr lang="es-ES" sz="1100" b="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s-BO" sz="1100" b="0" dirty="0">
                          <a:effectLst/>
                        </a:rPr>
                        <a:t>FALTA-DOCUMENTOS,FICHA AMBIENTAL COMPLEGIDAD DEL DISEÑO, POR DEMANDA DE LOS DATOS </a:t>
                      </a:r>
                      <a:r>
                        <a:rPr lang="es-BO" sz="1100" b="0" dirty="0" smtClean="0">
                          <a:effectLst/>
                        </a:rPr>
                        <a:t>ESTADÍSTICOS</a:t>
                      </a:r>
                      <a:r>
                        <a:rPr lang="es-BO" sz="1100" b="0" dirty="0">
                          <a:effectLst/>
                        </a:rPr>
                        <a:t>.</a:t>
                      </a:r>
                      <a:endParaRPr lang="es-ES" sz="1100" b="0" dirty="0">
                        <a:effectLst/>
                        <a:latin typeface="Calibri"/>
                        <a:ea typeface="Calibri"/>
                        <a:cs typeface="Times New Roman"/>
                      </a:endParaRPr>
                    </a:p>
                  </a:txBody>
                  <a:tcPr marL="44450" marR="44450" marT="0" marB="0"/>
                </a:tc>
              </a:tr>
              <a:tr h="864096">
                <a:tc>
                  <a:txBody>
                    <a:bodyPr/>
                    <a:lstStyle/>
                    <a:p>
                      <a:pPr>
                        <a:lnSpc>
                          <a:spcPct val="115000"/>
                        </a:lnSpc>
                        <a:spcAft>
                          <a:spcPts val="1000"/>
                        </a:spcAft>
                      </a:pPr>
                      <a:r>
                        <a:rPr lang="es-BO" sz="1100" dirty="0">
                          <a:solidFill>
                            <a:schemeClr val="bg1"/>
                          </a:solidFill>
                          <a:effectLst/>
                        </a:rPr>
                        <a:t>10</a:t>
                      </a:r>
                      <a:endParaRPr lang="es-ES" sz="1100" dirty="0">
                        <a:solidFill>
                          <a:schemeClr val="bg1"/>
                        </a:solidFill>
                        <a:effectLst/>
                        <a:latin typeface="Calibri"/>
                        <a:ea typeface="Calibri"/>
                        <a:cs typeface="Times New Roman"/>
                      </a:endParaRPr>
                    </a:p>
                  </a:txBody>
                  <a:tcPr marL="44450" marR="44450" marT="0" marB="0">
                    <a:solidFill>
                      <a:schemeClr val="accent3">
                        <a:lumMod val="75000"/>
                      </a:schemeClr>
                    </a:solidFill>
                  </a:tcPr>
                </a:tc>
                <a:tc>
                  <a:txBody>
                    <a:bodyPr/>
                    <a:lstStyle/>
                    <a:p>
                      <a:pPr>
                        <a:lnSpc>
                          <a:spcPct val="115000"/>
                        </a:lnSpc>
                        <a:spcAft>
                          <a:spcPts val="1000"/>
                        </a:spcAft>
                      </a:pPr>
                      <a:r>
                        <a:rPr lang="es-BO" sz="1100" b="1" dirty="0">
                          <a:solidFill>
                            <a:schemeClr val="bg1"/>
                          </a:solidFill>
                          <a:effectLst/>
                        </a:rPr>
                        <a:t>PROYECTOS DE </a:t>
                      </a:r>
                      <a:r>
                        <a:rPr lang="es-BO" sz="1100" b="1" dirty="0" smtClean="0">
                          <a:solidFill>
                            <a:schemeClr val="bg1"/>
                          </a:solidFill>
                          <a:effectLst/>
                        </a:rPr>
                        <a:t>PREINVERSIÓN</a:t>
                      </a:r>
                      <a:endParaRPr lang="es-ES" sz="1100" b="1" dirty="0">
                        <a:solidFill>
                          <a:schemeClr val="bg1"/>
                        </a:solidFill>
                        <a:effectLst/>
                        <a:latin typeface="Calibri"/>
                        <a:ea typeface="Calibri"/>
                        <a:cs typeface="Times New Roman"/>
                      </a:endParaRPr>
                    </a:p>
                  </a:txBody>
                  <a:tcPr marL="44450" marR="44450" marT="0" marB="0">
                    <a:solidFill>
                      <a:srgbClr val="008000"/>
                    </a:solidFill>
                  </a:tcPr>
                </a:tc>
                <a:tc>
                  <a:txBody>
                    <a:bodyPr/>
                    <a:lstStyle/>
                    <a:p>
                      <a:pPr>
                        <a:lnSpc>
                          <a:spcPct val="115000"/>
                        </a:lnSpc>
                        <a:spcAft>
                          <a:spcPts val="1000"/>
                        </a:spcAft>
                      </a:pPr>
                      <a:r>
                        <a:rPr lang="es-BO" sz="1100">
                          <a:effectLst/>
                        </a:rPr>
                        <a:t>CONST.UNIDAD DE MED. MATERNO FETAL ALTO RIESGO OBSTETRICO.</a:t>
                      </a:r>
                      <a:endParaRPr lang="es-ES" sz="1100">
                        <a:effectLst/>
                        <a:latin typeface="Calibri"/>
                        <a:ea typeface="Calibri"/>
                        <a:cs typeface="Times New Roman"/>
                      </a:endParaRPr>
                    </a:p>
                  </a:txBody>
                  <a:tcPr marL="44450" marR="44450" marT="0" marB="0"/>
                </a:tc>
                <a:tc>
                  <a:txBody>
                    <a:bodyPr/>
                    <a:lstStyle/>
                    <a:p>
                      <a:pPr algn="ctr">
                        <a:lnSpc>
                          <a:spcPct val="115000"/>
                        </a:lnSpc>
                        <a:spcAft>
                          <a:spcPts val="1000"/>
                        </a:spcAft>
                      </a:pPr>
                      <a:r>
                        <a:rPr lang="es-BO" sz="1100" dirty="0">
                          <a:effectLst/>
                        </a:rPr>
                        <a:t>EN </a:t>
                      </a:r>
                      <a:r>
                        <a:rPr lang="es-BO" sz="1100" dirty="0" smtClean="0">
                          <a:effectLst/>
                        </a:rPr>
                        <a:t>ELABORACIÓN </a:t>
                      </a:r>
                      <a:r>
                        <a:rPr lang="es-BO" sz="1100" dirty="0">
                          <a:effectLst/>
                        </a:rPr>
                        <a:t>DE CARPETA</a:t>
                      </a:r>
                      <a:endParaRPr lang="es-ES" sz="11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s-BO" sz="1100" dirty="0">
                          <a:effectLst/>
                        </a:rPr>
                        <a:t>REFORMULADO</a:t>
                      </a:r>
                      <a:endParaRPr lang="es-ES" sz="1100" dirty="0">
                        <a:effectLst/>
                        <a:latin typeface="Calibri"/>
                        <a:ea typeface="Calibri"/>
                        <a:cs typeface="Times New Roman"/>
                      </a:endParaRPr>
                    </a:p>
                  </a:txBody>
                  <a:tcPr marL="44450" marR="44450" marT="0" marB="0"/>
                </a:tc>
              </a:tr>
              <a:tr h="432048">
                <a:tc gridSpan="5">
                  <a:txBody>
                    <a:bodyPr/>
                    <a:lstStyle/>
                    <a:p>
                      <a:pPr algn="ctr">
                        <a:lnSpc>
                          <a:spcPct val="115000"/>
                        </a:lnSpc>
                        <a:spcAft>
                          <a:spcPts val="1000"/>
                        </a:spcAft>
                      </a:pPr>
                      <a:r>
                        <a:rPr lang="es-ES" sz="2800" dirty="0" smtClean="0">
                          <a:solidFill>
                            <a:schemeClr val="tx1"/>
                          </a:solidFill>
                          <a:effectLst/>
                          <a:latin typeface="Calibri"/>
                          <a:ea typeface="Calibri"/>
                          <a:cs typeface="Times New Roman"/>
                        </a:rPr>
                        <a:t>PROYECTOS DE INVERSIÓN</a:t>
                      </a:r>
                      <a:endParaRPr lang="es-ES" sz="2800" dirty="0">
                        <a:solidFill>
                          <a:schemeClr val="tx1"/>
                        </a:solidFill>
                        <a:effectLst/>
                        <a:latin typeface="Calibri"/>
                        <a:ea typeface="Calibri"/>
                        <a:cs typeface="Times New Roman"/>
                      </a:endParaRPr>
                    </a:p>
                  </a:txBody>
                  <a:tcPr marL="44450" marR="44450" marT="0" marB="0">
                    <a:solidFill>
                      <a:schemeClr val="bg1"/>
                    </a:solidFill>
                  </a:tcPr>
                </a:tc>
                <a:tc hMerge="1">
                  <a:txBody>
                    <a:bodyPr/>
                    <a:lstStyle/>
                    <a:p>
                      <a:pPr>
                        <a:lnSpc>
                          <a:spcPct val="115000"/>
                        </a:lnSpc>
                        <a:spcAft>
                          <a:spcPts val="1000"/>
                        </a:spcAft>
                      </a:pPr>
                      <a:endParaRPr lang="es-ES" sz="900" dirty="0">
                        <a:solidFill>
                          <a:schemeClr val="bg1"/>
                        </a:solidFill>
                        <a:effectLst/>
                        <a:latin typeface="Calibri"/>
                        <a:ea typeface="Calibri"/>
                        <a:cs typeface="Times New Roman"/>
                      </a:endParaRPr>
                    </a:p>
                  </a:txBody>
                  <a:tcPr marL="44450" marR="44450" marT="0" marB="0">
                    <a:solidFill>
                      <a:srgbClr val="008000"/>
                    </a:solidFill>
                  </a:tcPr>
                </a:tc>
                <a:tc hMerge="1">
                  <a:txBody>
                    <a:bodyPr/>
                    <a:lstStyle/>
                    <a:p>
                      <a:pPr>
                        <a:lnSpc>
                          <a:spcPct val="115000"/>
                        </a:lnSpc>
                        <a:spcAft>
                          <a:spcPts val="1000"/>
                        </a:spcAft>
                      </a:pPr>
                      <a:endParaRPr lang="es-ES" sz="900" dirty="0">
                        <a:effectLst/>
                        <a:latin typeface="Calibri"/>
                        <a:ea typeface="Calibri"/>
                        <a:cs typeface="Times New Roman"/>
                      </a:endParaRPr>
                    </a:p>
                  </a:txBody>
                  <a:tcPr marL="44450" marR="44450" marT="0" marB="0"/>
                </a:tc>
                <a:tc hMerge="1">
                  <a:txBody>
                    <a:bodyPr/>
                    <a:lstStyle/>
                    <a:p>
                      <a:pPr algn="ctr">
                        <a:lnSpc>
                          <a:spcPct val="115000"/>
                        </a:lnSpc>
                        <a:spcAft>
                          <a:spcPts val="1000"/>
                        </a:spcAft>
                      </a:pPr>
                      <a:endParaRPr lang="es-ES" sz="900">
                        <a:effectLst/>
                        <a:latin typeface="Calibri"/>
                        <a:ea typeface="Calibri"/>
                        <a:cs typeface="Times New Roman"/>
                      </a:endParaRPr>
                    </a:p>
                  </a:txBody>
                  <a:tcPr marL="44450" marR="44450" marT="0" marB="0"/>
                </a:tc>
                <a:tc hMerge="1">
                  <a:txBody>
                    <a:bodyPr/>
                    <a:lstStyle/>
                    <a:p>
                      <a:pPr algn="ctr">
                        <a:lnSpc>
                          <a:spcPct val="115000"/>
                        </a:lnSpc>
                        <a:spcAft>
                          <a:spcPts val="1000"/>
                        </a:spcAft>
                      </a:pPr>
                      <a:endParaRPr lang="es-ES" sz="900" dirty="0">
                        <a:effectLst/>
                        <a:latin typeface="Calibri"/>
                        <a:ea typeface="Calibri"/>
                        <a:cs typeface="Times New Roman"/>
                      </a:endParaRPr>
                    </a:p>
                  </a:txBody>
                  <a:tcPr marL="44450" marR="44450" marT="0" marB="0"/>
                </a:tc>
              </a:tr>
              <a:tr h="72008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100" b="0" dirty="0" smtClean="0">
                          <a:solidFill>
                            <a:schemeClr val="bg1"/>
                          </a:solidFill>
                          <a:effectLst/>
                        </a:rPr>
                        <a:t>1</a:t>
                      </a:r>
                      <a:endParaRPr lang="es-ES" sz="1100" b="0" dirty="0" smtClean="0">
                        <a:solidFill>
                          <a:schemeClr val="bg1"/>
                        </a:solidFill>
                        <a:effectLst/>
                        <a:latin typeface="+mn-lt"/>
                        <a:ea typeface="Calibri"/>
                        <a:cs typeface="Times New Roman"/>
                      </a:endParaRPr>
                    </a:p>
                    <a:p>
                      <a:pPr>
                        <a:lnSpc>
                          <a:spcPct val="115000"/>
                        </a:lnSpc>
                        <a:spcAft>
                          <a:spcPts val="1000"/>
                        </a:spcAft>
                      </a:pPr>
                      <a:endParaRPr lang="es-ES" sz="1100" dirty="0">
                        <a:solidFill>
                          <a:schemeClr val="bg1"/>
                        </a:solidFill>
                        <a:effectLst/>
                        <a:latin typeface="Calibri"/>
                        <a:ea typeface="Calibri"/>
                        <a:cs typeface="Times New Roman"/>
                      </a:endParaRPr>
                    </a:p>
                  </a:txBody>
                  <a:tcPr marL="44450" marR="44450" marT="0" marB="0">
                    <a:solidFill>
                      <a:schemeClr val="accent3">
                        <a:lumMod val="75000"/>
                      </a:schemeClr>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100" b="1" dirty="0" smtClean="0">
                          <a:solidFill>
                            <a:schemeClr val="bg1"/>
                          </a:solidFill>
                          <a:effectLst/>
                        </a:rPr>
                        <a:t>PROYECTOS DE INVERSIÓN</a:t>
                      </a:r>
                      <a:endParaRPr lang="es-ES" sz="1100" b="1" dirty="0" smtClean="0">
                        <a:solidFill>
                          <a:schemeClr val="bg1"/>
                        </a:solidFill>
                        <a:effectLst/>
                        <a:latin typeface="+mn-lt"/>
                        <a:ea typeface="Calibri"/>
                        <a:cs typeface="Times New Roman"/>
                      </a:endParaRPr>
                    </a:p>
                    <a:p>
                      <a:pPr>
                        <a:lnSpc>
                          <a:spcPct val="115000"/>
                        </a:lnSpc>
                        <a:spcAft>
                          <a:spcPts val="1000"/>
                        </a:spcAft>
                      </a:pPr>
                      <a:endParaRPr lang="es-ES" sz="1100" b="1" dirty="0">
                        <a:solidFill>
                          <a:schemeClr val="bg1"/>
                        </a:solidFill>
                        <a:effectLst/>
                        <a:latin typeface="Calibri"/>
                        <a:ea typeface="Calibri"/>
                        <a:cs typeface="Times New Roman"/>
                      </a:endParaRPr>
                    </a:p>
                  </a:txBody>
                  <a:tcPr marL="44450" marR="44450" marT="0" marB="0">
                    <a:solidFill>
                      <a:srgbClr val="008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100" b="0" dirty="0" smtClean="0">
                          <a:effectLst/>
                        </a:rPr>
                        <a:t>CONSTRUCCION POLICLINICO QUILLACOLLO</a:t>
                      </a:r>
                      <a:endParaRPr lang="es-ES" sz="1100" b="0" dirty="0" smtClean="0">
                        <a:effectLst/>
                        <a:latin typeface="+mn-lt"/>
                        <a:ea typeface="Calibri"/>
                        <a:cs typeface="Times New Roman"/>
                      </a:endParaRPr>
                    </a:p>
                    <a:p>
                      <a:pPr>
                        <a:lnSpc>
                          <a:spcPct val="115000"/>
                        </a:lnSpc>
                        <a:spcAft>
                          <a:spcPts val="1000"/>
                        </a:spcAft>
                      </a:pPr>
                      <a:endParaRPr lang="es-ES" sz="1100" dirty="0">
                        <a:effectLst/>
                        <a:latin typeface="Calibri"/>
                        <a:ea typeface="Calibri"/>
                        <a:cs typeface="Times New Roman"/>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BO" sz="1100" b="0" dirty="0" smtClean="0">
                          <a:effectLst/>
                        </a:rPr>
                        <a:t>PREVIO A PUBLICAR</a:t>
                      </a:r>
                      <a:endParaRPr lang="es-ES" sz="1100" b="0" dirty="0" smtClean="0">
                        <a:effectLst/>
                        <a:latin typeface="+mn-lt"/>
                        <a:ea typeface="Calibri"/>
                        <a:cs typeface="Times New Roman"/>
                      </a:endParaRPr>
                    </a:p>
                    <a:p>
                      <a:pPr algn="ctr">
                        <a:lnSpc>
                          <a:spcPct val="115000"/>
                        </a:lnSpc>
                        <a:spcAft>
                          <a:spcPts val="1000"/>
                        </a:spcAft>
                      </a:pPr>
                      <a:endParaRPr lang="es-ES" sz="1100" dirty="0">
                        <a:effectLst/>
                        <a:latin typeface="Calibri"/>
                        <a:ea typeface="Calibri"/>
                        <a:cs typeface="Times New Roman"/>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BO" sz="1100" b="0" dirty="0" smtClean="0">
                          <a:effectLst/>
                        </a:rPr>
                        <a:t>PRESUP. DADO POR EL DNIS- PUBLICADO POR EL DNIS .</a:t>
                      </a:r>
                      <a:endParaRPr lang="es-ES" sz="1100" b="0" dirty="0" smtClean="0">
                        <a:effectLst/>
                        <a:latin typeface="+mn-lt"/>
                        <a:ea typeface="Calibri"/>
                        <a:cs typeface="Times New Roman"/>
                      </a:endParaRPr>
                    </a:p>
                    <a:p>
                      <a:pPr algn="ctr">
                        <a:lnSpc>
                          <a:spcPct val="115000"/>
                        </a:lnSpc>
                        <a:spcAft>
                          <a:spcPts val="1000"/>
                        </a:spcAft>
                      </a:pPr>
                      <a:endParaRPr lang="es-ES" sz="1100" dirty="0">
                        <a:effectLst/>
                        <a:latin typeface="Calibri"/>
                        <a:ea typeface="Calibri"/>
                        <a:cs typeface="Times New Roman"/>
                      </a:endParaRPr>
                    </a:p>
                  </a:txBody>
                  <a:tcPr marL="44450" marR="44450" marT="0" marB="0"/>
                </a:tc>
              </a:tr>
              <a:tr h="72008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100" dirty="0" smtClean="0">
                          <a:solidFill>
                            <a:schemeClr val="bg1"/>
                          </a:solidFill>
                          <a:effectLst/>
                        </a:rPr>
                        <a:t>2</a:t>
                      </a:r>
                      <a:endParaRPr lang="es-ES" sz="1100" dirty="0" smtClean="0">
                        <a:solidFill>
                          <a:schemeClr val="bg1"/>
                        </a:solidFill>
                        <a:effectLst/>
                        <a:latin typeface="+mn-lt"/>
                        <a:ea typeface="Calibri"/>
                        <a:cs typeface="Times New Roman"/>
                      </a:endParaRPr>
                    </a:p>
                    <a:p>
                      <a:pPr>
                        <a:lnSpc>
                          <a:spcPct val="115000"/>
                        </a:lnSpc>
                        <a:spcAft>
                          <a:spcPts val="1000"/>
                        </a:spcAft>
                      </a:pPr>
                      <a:endParaRPr lang="es-ES" sz="1100" dirty="0">
                        <a:solidFill>
                          <a:schemeClr val="bg1"/>
                        </a:solidFill>
                        <a:effectLst/>
                        <a:latin typeface="Calibri"/>
                        <a:ea typeface="Calibri"/>
                        <a:cs typeface="Times New Roman"/>
                      </a:endParaRPr>
                    </a:p>
                  </a:txBody>
                  <a:tcPr marL="44450" marR="44450" marT="0" marB="0">
                    <a:solidFill>
                      <a:schemeClr val="accent3">
                        <a:lumMod val="75000"/>
                      </a:schemeClr>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100" b="1" dirty="0" smtClean="0">
                          <a:solidFill>
                            <a:schemeClr val="bg1"/>
                          </a:solidFill>
                          <a:effectLst/>
                        </a:rPr>
                        <a:t>PROYECTOS DE INVERSIÓN</a:t>
                      </a:r>
                      <a:endParaRPr lang="es-ES" sz="1100" b="1" dirty="0" smtClean="0">
                        <a:solidFill>
                          <a:schemeClr val="bg1"/>
                        </a:solidFill>
                        <a:effectLst/>
                        <a:latin typeface="+mn-lt"/>
                        <a:ea typeface="Calibri"/>
                        <a:cs typeface="Times New Roman"/>
                      </a:endParaRPr>
                    </a:p>
                    <a:p>
                      <a:pPr>
                        <a:lnSpc>
                          <a:spcPct val="115000"/>
                        </a:lnSpc>
                        <a:spcAft>
                          <a:spcPts val="1000"/>
                        </a:spcAft>
                      </a:pPr>
                      <a:endParaRPr lang="es-ES" sz="1100" b="1" dirty="0">
                        <a:solidFill>
                          <a:schemeClr val="bg1"/>
                        </a:solidFill>
                        <a:effectLst/>
                        <a:latin typeface="Calibri"/>
                        <a:ea typeface="Calibri"/>
                        <a:cs typeface="Times New Roman"/>
                      </a:endParaRPr>
                    </a:p>
                  </a:txBody>
                  <a:tcPr marL="44450" marR="44450" marT="0" marB="0">
                    <a:solidFill>
                      <a:srgbClr val="008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BO" sz="1100" dirty="0" smtClean="0">
                          <a:effectLst/>
                        </a:rPr>
                        <a:t>CONSTRUCCION Y EQUIPAMIENTO AREA DE RESONANCIA MAGNÉTICA H.O. N°2</a:t>
                      </a:r>
                      <a:endParaRPr lang="es-ES" sz="1100" dirty="0" smtClean="0">
                        <a:effectLst/>
                        <a:latin typeface="+mn-lt"/>
                        <a:ea typeface="Calibri"/>
                        <a:cs typeface="Times New Roman"/>
                      </a:endParaRPr>
                    </a:p>
                    <a:p>
                      <a:pPr>
                        <a:lnSpc>
                          <a:spcPct val="115000"/>
                        </a:lnSpc>
                        <a:spcAft>
                          <a:spcPts val="1000"/>
                        </a:spcAft>
                      </a:pPr>
                      <a:endParaRPr lang="es-ES" sz="1100" dirty="0">
                        <a:effectLst/>
                        <a:latin typeface="Calibri"/>
                        <a:ea typeface="Calibri"/>
                        <a:cs typeface="Times New Roman"/>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BO" sz="1100" dirty="0" smtClean="0">
                          <a:effectLst/>
                        </a:rPr>
                        <a:t>CONCLUIDO</a:t>
                      </a:r>
                      <a:endParaRPr lang="es-ES" sz="1100" dirty="0" smtClean="0">
                        <a:effectLst/>
                        <a:latin typeface="+mn-lt"/>
                        <a:ea typeface="Calibri"/>
                        <a:cs typeface="Times New Roman"/>
                      </a:endParaRPr>
                    </a:p>
                    <a:p>
                      <a:pPr algn="ctr">
                        <a:lnSpc>
                          <a:spcPct val="115000"/>
                        </a:lnSpc>
                        <a:spcAft>
                          <a:spcPts val="1000"/>
                        </a:spcAft>
                      </a:pPr>
                      <a:endParaRPr lang="es-ES" sz="1100" dirty="0">
                        <a:effectLst/>
                        <a:latin typeface="Calibri"/>
                        <a:ea typeface="Calibri"/>
                        <a:cs typeface="Times New Roman"/>
                      </a:endParaRPr>
                    </a:p>
                  </a:txBody>
                  <a:tcPr marL="44450" marR="44450" marT="0" marB="0"/>
                </a:tc>
                <a:tc>
                  <a:txBody>
                    <a:bodyPr/>
                    <a:lstStyle/>
                    <a:p>
                      <a:pPr algn="ctr">
                        <a:lnSpc>
                          <a:spcPct val="115000"/>
                        </a:lnSpc>
                        <a:spcAft>
                          <a:spcPts val="1000"/>
                        </a:spcAft>
                      </a:pPr>
                      <a:endParaRPr lang="es-ES" sz="1100" dirty="0">
                        <a:effectLst/>
                        <a:latin typeface="Calibri"/>
                        <a:ea typeface="Calibri"/>
                        <a:cs typeface="Times New Roman"/>
                      </a:endParaRPr>
                    </a:p>
                  </a:txBody>
                  <a:tcPr marL="44450" marR="44450" marT="0" marB="0"/>
                </a:tc>
              </a:tr>
            </a:tbl>
          </a:graphicData>
        </a:graphic>
      </p:graphicFrame>
      <p:sp>
        <p:nvSpPr>
          <p:cNvPr id="6" name="5 Rectángulo"/>
          <p:cNvSpPr/>
          <p:nvPr/>
        </p:nvSpPr>
        <p:spPr>
          <a:xfrm>
            <a:off x="1226822" y="188640"/>
            <a:ext cx="6722866" cy="538609"/>
          </a:xfrm>
          <a:prstGeom prst="rect">
            <a:avLst/>
          </a:prstGeom>
        </p:spPr>
        <p:txBody>
          <a:bodyPr wrap="none">
            <a:spAutoFit/>
          </a:bodyPr>
          <a:lstStyle/>
          <a:p>
            <a:pPr lvl="0" algn="ctr"/>
            <a:r>
              <a:rPr lang="es-ES" sz="2900" b="1" dirty="0" smtClean="0">
                <a:solidFill>
                  <a:srgbClr val="0A5E24"/>
                </a:solidFill>
                <a:latin typeface="Calibri"/>
              </a:rPr>
              <a:t>UNIDAD REGIONAL DE INFRAESTRUCTURA</a:t>
            </a:r>
            <a:endParaRPr lang="es-ES" sz="2900" dirty="0">
              <a:solidFill>
                <a:prstClr val="black"/>
              </a:solidFill>
            </a:endParaRPr>
          </a:p>
        </p:txBody>
      </p:sp>
    </p:spTree>
    <p:extLst>
      <p:ext uri="{BB962C8B-B14F-4D97-AF65-F5344CB8AC3E}">
        <p14:creationId xmlns:p14="http://schemas.microsoft.com/office/powerpoint/2010/main" val="3452837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226821" y="188640"/>
            <a:ext cx="6722866" cy="538609"/>
          </a:xfrm>
          <a:prstGeom prst="rect">
            <a:avLst/>
          </a:prstGeom>
        </p:spPr>
        <p:txBody>
          <a:bodyPr wrap="none">
            <a:spAutoFit/>
          </a:bodyPr>
          <a:lstStyle/>
          <a:p>
            <a:pPr lvl="0" algn="ctr"/>
            <a:r>
              <a:rPr lang="es-ES" sz="2900" b="1" dirty="0" smtClean="0">
                <a:solidFill>
                  <a:srgbClr val="0A5E24"/>
                </a:solidFill>
                <a:latin typeface="Calibri"/>
              </a:rPr>
              <a:t>UNIDAD REGIONAL DE INFRAESTRUCTURA</a:t>
            </a:r>
            <a:endParaRPr lang="es-ES" sz="29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4227123551"/>
              </p:ext>
            </p:extLst>
          </p:nvPr>
        </p:nvGraphicFramePr>
        <p:xfrm>
          <a:off x="611559" y="854154"/>
          <a:ext cx="7776865" cy="4868689"/>
        </p:xfrm>
        <a:graphic>
          <a:graphicData uri="http://schemas.openxmlformats.org/drawingml/2006/table">
            <a:tbl>
              <a:tblPr firstRow="1" firstCol="1" bandRow="1">
                <a:tableStyleId>{8799B23B-EC83-4686-B30A-512413B5E67A}</a:tableStyleId>
              </a:tblPr>
              <a:tblGrid>
                <a:gridCol w="503712"/>
                <a:gridCol w="1639274"/>
                <a:gridCol w="1726083"/>
                <a:gridCol w="1260580"/>
                <a:gridCol w="2647216"/>
              </a:tblGrid>
              <a:tr h="533881">
                <a:tc>
                  <a:txBody>
                    <a:bodyPr/>
                    <a:lstStyle/>
                    <a:p>
                      <a:pPr>
                        <a:lnSpc>
                          <a:spcPct val="115000"/>
                        </a:lnSpc>
                        <a:spcAft>
                          <a:spcPts val="1000"/>
                        </a:spcAft>
                      </a:pPr>
                      <a:r>
                        <a:rPr lang="es-BO" sz="1200" dirty="0">
                          <a:solidFill>
                            <a:schemeClr val="bg1"/>
                          </a:solidFill>
                          <a:effectLst/>
                        </a:rPr>
                        <a:t>1</a:t>
                      </a:r>
                      <a:endParaRPr lang="es-ES" sz="1200" dirty="0">
                        <a:solidFill>
                          <a:schemeClr val="bg1"/>
                        </a:solidFill>
                        <a:effectLst/>
                        <a:latin typeface="Calibri"/>
                        <a:ea typeface="Calibri"/>
                        <a:cs typeface="Times New Roman"/>
                      </a:endParaRPr>
                    </a:p>
                  </a:txBody>
                  <a:tcPr marL="16398" marR="16398" marT="0" marB="0">
                    <a:solidFill>
                      <a:schemeClr val="accent3">
                        <a:lumMod val="75000"/>
                      </a:schemeClr>
                    </a:solidFill>
                  </a:tcPr>
                </a:tc>
                <a:tc>
                  <a:txBody>
                    <a:bodyPr/>
                    <a:lstStyle/>
                    <a:p>
                      <a:pPr>
                        <a:lnSpc>
                          <a:spcPct val="115000"/>
                        </a:lnSpc>
                        <a:spcAft>
                          <a:spcPts val="1000"/>
                        </a:spcAft>
                      </a:pPr>
                      <a:r>
                        <a:rPr lang="es-BO" sz="1200" b="0" dirty="0" smtClean="0">
                          <a:solidFill>
                            <a:schemeClr val="bg1"/>
                          </a:solidFill>
                          <a:effectLst/>
                        </a:rPr>
                        <a:t>MANTENIMIENTO</a:t>
                      </a:r>
                      <a:endParaRPr lang="es-ES" sz="1200" b="0" dirty="0">
                        <a:solidFill>
                          <a:schemeClr val="bg1"/>
                        </a:solidFill>
                        <a:effectLst/>
                        <a:latin typeface="Calibri"/>
                        <a:ea typeface="Calibri"/>
                        <a:cs typeface="Times New Roman"/>
                      </a:endParaRPr>
                    </a:p>
                  </a:txBody>
                  <a:tcPr marL="16398" marR="16398" marT="0" marB="0">
                    <a:solidFill>
                      <a:srgbClr val="008000"/>
                    </a:solidFill>
                  </a:tcPr>
                </a:tc>
                <a:tc>
                  <a:txBody>
                    <a:bodyPr/>
                    <a:lstStyle/>
                    <a:p>
                      <a:pPr>
                        <a:lnSpc>
                          <a:spcPct val="115000"/>
                        </a:lnSpc>
                        <a:spcAft>
                          <a:spcPts val="1000"/>
                        </a:spcAft>
                      </a:pPr>
                      <a:r>
                        <a:rPr lang="es-BO" sz="1200" b="0" dirty="0">
                          <a:effectLst/>
                        </a:rPr>
                        <a:t>MANT. EXTERIOR BLOQUE C Y D H.O. N°2</a:t>
                      </a:r>
                      <a:endParaRPr lang="es-ES" sz="1200" b="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b="0" dirty="0">
                          <a:effectLst/>
                        </a:rPr>
                        <a:t>A FIRMA DEL CONTRATO</a:t>
                      </a:r>
                      <a:endParaRPr lang="es-ES" sz="1200" b="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b="0" dirty="0">
                          <a:effectLst/>
                        </a:rPr>
                        <a:t>DEMORA EN LA </a:t>
                      </a:r>
                      <a:r>
                        <a:rPr lang="es-BO" sz="1200" b="0" dirty="0" smtClean="0">
                          <a:effectLst/>
                        </a:rPr>
                        <a:t>PUBLICACIÓN </a:t>
                      </a:r>
                      <a:r>
                        <a:rPr lang="es-BO" sz="1200" b="0" dirty="0">
                          <a:effectLst/>
                        </a:rPr>
                        <a:t>DEBIDO A </a:t>
                      </a:r>
                      <a:r>
                        <a:rPr lang="es-BO" sz="1200" b="0" dirty="0" smtClean="0">
                          <a:effectLst/>
                        </a:rPr>
                        <a:t>ROTACIÓN </a:t>
                      </a:r>
                      <a:r>
                        <a:rPr lang="es-BO" sz="1200" b="0" dirty="0">
                          <a:effectLst/>
                        </a:rPr>
                        <a:t>DE PERSONAL A CONTRATO</a:t>
                      </a:r>
                      <a:endParaRPr lang="es-ES" sz="1200" b="0" dirty="0">
                        <a:effectLst/>
                        <a:latin typeface="Calibri"/>
                        <a:ea typeface="Calibri"/>
                        <a:cs typeface="Times New Roman"/>
                      </a:endParaRPr>
                    </a:p>
                  </a:txBody>
                  <a:tcPr marL="16398" marR="16398" marT="0" marB="0"/>
                </a:tc>
              </a:tr>
              <a:tr h="504056">
                <a:tc>
                  <a:txBody>
                    <a:bodyPr/>
                    <a:lstStyle/>
                    <a:p>
                      <a:pPr>
                        <a:lnSpc>
                          <a:spcPct val="115000"/>
                        </a:lnSpc>
                        <a:spcAft>
                          <a:spcPts val="1000"/>
                        </a:spcAft>
                      </a:pPr>
                      <a:r>
                        <a:rPr lang="es-BO" sz="1200">
                          <a:solidFill>
                            <a:schemeClr val="bg1"/>
                          </a:solidFill>
                          <a:effectLst/>
                        </a:rPr>
                        <a:t>2</a:t>
                      </a:r>
                      <a:endParaRPr lang="es-ES" sz="1200">
                        <a:solidFill>
                          <a:schemeClr val="bg1"/>
                        </a:solidFill>
                        <a:effectLst/>
                        <a:latin typeface="Calibri"/>
                        <a:ea typeface="Calibri"/>
                        <a:cs typeface="Times New Roman"/>
                      </a:endParaRPr>
                    </a:p>
                  </a:txBody>
                  <a:tcPr marL="16398" marR="16398" marT="0" marB="0">
                    <a:solidFill>
                      <a:schemeClr val="accent3">
                        <a:lumMod val="75000"/>
                      </a:schemeClr>
                    </a:solidFill>
                  </a:tcPr>
                </a:tc>
                <a:tc>
                  <a:txBody>
                    <a:bodyPr/>
                    <a:lstStyle/>
                    <a:p>
                      <a:pPr>
                        <a:lnSpc>
                          <a:spcPct val="115000"/>
                        </a:lnSpc>
                        <a:spcAft>
                          <a:spcPts val="1000"/>
                        </a:spcAft>
                      </a:pPr>
                      <a:r>
                        <a:rPr lang="es-BO" sz="1200" dirty="0" smtClean="0">
                          <a:solidFill>
                            <a:schemeClr val="bg1"/>
                          </a:solidFill>
                          <a:effectLst/>
                        </a:rPr>
                        <a:t>MANTENIMIENTO</a:t>
                      </a:r>
                      <a:endParaRPr lang="es-ES" sz="1200" dirty="0">
                        <a:solidFill>
                          <a:schemeClr val="bg1"/>
                        </a:solidFill>
                        <a:effectLst/>
                        <a:latin typeface="Calibri"/>
                        <a:ea typeface="Calibri"/>
                        <a:cs typeface="Times New Roman"/>
                      </a:endParaRPr>
                    </a:p>
                  </a:txBody>
                  <a:tcPr marL="16398" marR="16398" marT="0" marB="0">
                    <a:solidFill>
                      <a:srgbClr val="008000"/>
                    </a:solidFill>
                  </a:tcPr>
                </a:tc>
                <a:tc>
                  <a:txBody>
                    <a:bodyPr/>
                    <a:lstStyle/>
                    <a:p>
                      <a:pPr>
                        <a:lnSpc>
                          <a:spcPct val="115000"/>
                        </a:lnSpc>
                        <a:spcAft>
                          <a:spcPts val="1000"/>
                        </a:spcAft>
                      </a:pPr>
                      <a:r>
                        <a:rPr lang="es-BO" sz="1200" dirty="0" smtClean="0">
                          <a:effectLst/>
                        </a:rPr>
                        <a:t>REFUNCIONALIZACIÓN </a:t>
                      </a:r>
                      <a:r>
                        <a:rPr lang="es-BO" sz="1200" dirty="0">
                          <a:effectLst/>
                        </a:rPr>
                        <a:t>ARCHIVOS </a:t>
                      </a:r>
                      <a:r>
                        <a:rPr lang="es-BO" sz="1200" dirty="0" smtClean="0">
                          <a:effectLst/>
                        </a:rPr>
                        <a:t>CLÍNICOS </a:t>
                      </a:r>
                      <a:r>
                        <a:rPr lang="es-BO" sz="1200" dirty="0">
                          <a:effectLst/>
                        </a:rPr>
                        <a:t>H.O. N°2</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a:effectLst/>
                        </a:rPr>
                        <a:t>A FIRMA DEL CONTRATO</a:t>
                      </a:r>
                      <a:endParaRPr lang="es-ES" sz="120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smtClean="0">
                          <a:effectLst/>
                        </a:rPr>
                        <a:t>ROTACIÓN </a:t>
                      </a:r>
                      <a:r>
                        <a:rPr lang="es-BO" sz="1200" dirty="0">
                          <a:effectLst/>
                        </a:rPr>
                        <a:t>DE PERSONAL A CONTRATO PARA LA </a:t>
                      </a:r>
                      <a:r>
                        <a:rPr lang="es-BO" sz="1200" dirty="0" smtClean="0">
                          <a:effectLst/>
                        </a:rPr>
                        <a:t>ELABORACIÓN </a:t>
                      </a:r>
                      <a:r>
                        <a:rPr lang="es-BO" sz="1200" dirty="0">
                          <a:effectLst/>
                        </a:rPr>
                        <a:t>DE LA CARPETA</a:t>
                      </a:r>
                      <a:endParaRPr lang="es-ES" sz="1200" dirty="0">
                        <a:effectLst/>
                        <a:latin typeface="Calibri"/>
                        <a:ea typeface="Calibri"/>
                        <a:cs typeface="Times New Roman"/>
                      </a:endParaRPr>
                    </a:p>
                  </a:txBody>
                  <a:tcPr marL="16398" marR="16398" marT="0" marB="0"/>
                </a:tc>
              </a:tr>
              <a:tr h="504056">
                <a:tc>
                  <a:txBody>
                    <a:bodyPr/>
                    <a:lstStyle/>
                    <a:p>
                      <a:pPr>
                        <a:lnSpc>
                          <a:spcPct val="115000"/>
                        </a:lnSpc>
                        <a:spcAft>
                          <a:spcPts val="1000"/>
                        </a:spcAft>
                      </a:pPr>
                      <a:r>
                        <a:rPr lang="es-BO" sz="1200">
                          <a:solidFill>
                            <a:schemeClr val="bg1"/>
                          </a:solidFill>
                          <a:effectLst/>
                        </a:rPr>
                        <a:t>3</a:t>
                      </a:r>
                      <a:endParaRPr lang="es-ES" sz="1200">
                        <a:solidFill>
                          <a:schemeClr val="bg1"/>
                        </a:solidFill>
                        <a:effectLst/>
                        <a:latin typeface="Calibri"/>
                        <a:ea typeface="Calibri"/>
                        <a:cs typeface="Times New Roman"/>
                      </a:endParaRPr>
                    </a:p>
                  </a:txBody>
                  <a:tcPr marL="16398" marR="16398" marT="0" marB="0">
                    <a:solidFill>
                      <a:schemeClr val="accent3">
                        <a:lumMod val="75000"/>
                      </a:schemeClr>
                    </a:solidFill>
                  </a:tcPr>
                </a:tc>
                <a:tc>
                  <a:txBody>
                    <a:bodyPr/>
                    <a:lstStyle/>
                    <a:p>
                      <a:pPr>
                        <a:lnSpc>
                          <a:spcPct val="115000"/>
                        </a:lnSpc>
                        <a:spcAft>
                          <a:spcPts val="1000"/>
                        </a:spcAft>
                      </a:pPr>
                      <a:r>
                        <a:rPr lang="es-BO" sz="1200" dirty="0" smtClean="0">
                          <a:solidFill>
                            <a:schemeClr val="bg1"/>
                          </a:solidFill>
                          <a:effectLst/>
                        </a:rPr>
                        <a:t>MANTENIMIENTO</a:t>
                      </a:r>
                      <a:endParaRPr lang="es-ES" sz="1200" dirty="0">
                        <a:solidFill>
                          <a:schemeClr val="bg1"/>
                        </a:solidFill>
                        <a:effectLst/>
                        <a:latin typeface="Calibri"/>
                        <a:ea typeface="Calibri"/>
                        <a:cs typeface="Times New Roman"/>
                      </a:endParaRPr>
                    </a:p>
                  </a:txBody>
                  <a:tcPr marL="16398" marR="16398" marT="0" marB="0">
                    <a:solidFill>
                      <a:srgbClr val="008000"/>
                    </a:solidFill>
                  </a:tcPr>
                </a:tc>
                <a:tc>
                  <a:txBody>
                    <a:bodyPr/>
                    <a:lstStyle/>
                    <a:p>
                      <a:pPr>
                        <a:lnSpc>
                          <a:spcPct val="115000"/>
                        </a:lnSpc>
                        <a:spcAft>
                          <a:spcPts val="1000"/>
                        </a:spcAft>
                      </a:pPr>
                      <a:r>
                        <a:rPr lang="es-BO" sz="1200" dirty="0">
                          <a:effectLst/>
                        </a:rPr>
                        <a:t>MANT. MEDICINA INTERNA  BLOQUE VARONES</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a:effectLst/>
                        </a:rPr>
                        <a:t>A FIRMA DEL CONTRATO</a:t>
                      </a:r>
                      <a:endParaRPr lang="es-ES" sz="120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a:effectLst/>
                        </a:rPr>
                        <a:t>DIFICULTAD POR LAS FIRMAS A LA </a:t>
                      </a:r>
                      <a:r>
                        <a:rPr lang="es-BO" sz="1200" dirty="0" smtClean="0">
                          <a:effectLst/>
                        </a:rPr>
                        <a:t>PUBLICACIÓN </a:t>
                      </a:r>
                      <a:r>
                        <a:rPr lang="es-BO" sz="1200" dirty="0">
                          <a:effectLst/>
                        </a:rPr>
                        <a:t>DEL DL2 UNIDAD SOLICITANTE.</a:t>
                      </a:r>
                      <a:endParaRPr lang="es-ES" sz="1200" dirty="0">
                        <a:effectLst/>
                        <a:latin typeface="Calibri"/>
                        <a:ea typeface="Calibri"/>
                        <a:cs typeface="Times New Roman"/>
                      </a:endParaRPr>
                    </a:p>
                  </a:txBody>
                  <a:tcPr marL="16398" marR="16398" marT="0" marB="0"/>
                </a:tc>
              </a:tr>
              <a:tr h="504056">
                <a:tc>
                  <a:txBody>
                    <a:bodyPr/>
                    <a:lstStyle/>
                    <a:p>
                      <a:pPr>
                        <a:lnSpc>
                          <a:spcPct val="115000"/>
                        </a:lnSpc>
                        <a:spcAft>
                          <a:spcPts val="1000"/>
                        </a:spcAft>
                      </a:pPr>
                      <a:r>
                        <a:rPr lang="es-BO" sz="1200">
                          <a:solidFill>
                            <a:schemeClr val="bg1"/>
                          </a:solidFill>
                          <a:effectLst/>
                        </a:rPr>
                        <a:t>4</a:t>
                      </a:r>
                      <a:endParaRPr lang="es-ES" sz="1200">
                        <a:solidFill>
                          <a:schemeClr val="bg1"/>
                        </a:solidFill>
                        <a:effectLst/>
                        <a:latin typeface="Calibri"/>
                        <a:ea typeface="Calibri"/>
                        <a:cs typeface="Times New Roman"/>
                      </a:endParaRPr>
                    </a:p>
                  </a:txBody>
                  <a:tcPr marL="16398" marR="16398" marT="0" marB="0">
                    <a:solidFill>
                      <a:schemeClr val="accent3">
                        <a:lumMod val="75000"/>
                      </a:schemeClr>
                    </a:solidFill>
                  </a:tcPr>
                </a:tc>
                <a:tc>
                  <a:txBody>
                    <a:bodyPr/>
                    <a:lstStyle/>
                    <a:p>
                      <a:pPr>
                        <a:lnSpc>
                          <a:spcPct val="115000"/>
                        </a:lnSpc>
                        <a:spcAft>
                          <a:spcPts val="1000"/>
                        </a:spcAft>
                      </a:pPr>
                      <a:r>
                        <a:rPr lang="es-BO" sz="1200" dirty="0" smtClean="0">
                          <a:solidFill>
                            <a:schemeClr val="bg1"/>
                          </a:solidFill>
                          <a:effectLst/>
                        </a:rPr>
                        <a:t>MANTENIMIENTO</a:t>
                      </a:r>
                      <a:endParaRPr lang="es-ES" sz="1200" dirty="0">
                        <a:solidFill>
                          <a:schemeClr val="bg1"/>
                        </a:solidFill>
                        <a:effectLst/>
                        <a:latin typeface="Calibri"/>
                        <a:ea typeface="Calibri"/>
                        <a:cs typeface="Times New Roman"/>
                      </a:endParaRPr>
                    </a:p>
                  </a:txBody>
                  <a:tcPr marL="16398" marR="16398" marT="0" marB="0">
                    <a:solidFill>
                      <a:srgbClr val="008000"/>
                    </a:solidFill>
                  </a:tcPr>
                </a:tc>
                <a:tc>
                  <a:txBody>
                    <a:bodyPr/>
                    <a:lstStyle/>
                    <a:p>
                      <a:pPr>
                        <a:lnSpc>
                          <a:spcPct val="115000"/>
                        </a:lnSpc>
                        <a:spcAft>
                          <a:spcPts val="1000"/>
                        </a:spcAft>
                      </a:pPr>
                      <a:r>
                        <a:rPr lang="es-BO" sz="1200" dirty="0">
                          <a:effectLst/>
                        </a:rPr>
                        <a:t>MANT. MEDICINA INTERNA  BLOQUE MUJERES</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a:effectLst/>
                        </a:rPr>
                        <a:t>A FIRMA DEL CONTRATO</a:t>
                      </a:r>
                      <a:endParaRPr lang="es-ES" sz="120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a:effectLst/>
                        </a:rPr>
                        <a:t>DIFICULTAD POR LAS FIRMAS A LA </a:t>
                      </a:r>
                      <a:r>
                        <a:rPr lang="es-BO" sz="1200" dirty="0" smtClean="0">
                          <a:effectLst/>
                        </a:rPr>
                        <a:t>PUBLICACIÓN </a:t>
                      </a:r>
                      <a:r>
                        <a:rPr lang="es-BO" sz="1200" dirty="0">
                          <a:effectLst/>
                        </a:rPr>
                        <a:t>DEL DL2 UNIDAD SOLICITANTE.</a:t>
                      </a:r>
                      <a:endParaRPr lang="es-ES" sz="1200" dirty="0">
                        <a:effectLst/>
                        <a:latin typeface="Calibri"/>
                        <a:ea typeface="Calibri"/>
                        <a:cs typeface="Times New Roman"/>
                      </a:endParaRPr>
                    </a:p>
                  </a:txBody>
                  <a:tcPr marL="16398" marR="16398" marT="0" marB="0"/>
                </a:tc>
              </a:tr>
              <a:tr h="504056">
                <a:tc>
                  <a:txBody>
                    <a:bodyPr/>
                    <a:lstStyle/>
                    <a:p>
                      <a:pPr>
                        <a:lnSpc>
                          <a:spcPct val="115000"/>
                        </a:lnSpc>
                        <a:spcAft>
                          <a:spcPts val="1000"/>
                        </a:spcAft>
                      </a:pPr>
                      <a:r>
                        <a:rPr lang="es-BO" sz="1200">
                          <a:solidFill>
                            <a:schemeClr val="bg1"/>
                          </a:solidFill>
                          <a:effectLst/>
                        </a:rPr>
                        <a:t>5</a:t>
                      </a:r>
                      <a:endParaRPr lang="es-ES" sz="1200">
                        <a:solidFill>
                          <a:schemeClr val="bg1"/>
                        </a:solidFill>
                        <a:effectLst/>
                        <a:latin typeface="Calibri"/>
                        <a:ea typeface="Calibri"/>
                        <a:cs typeface="Times New Roman"/>
                      </a:endParaRPr>
                    </a:p>
                  </a:txBody>
                  <a:tcPr marL="16398" marR="16398" marT="0" marB="0">
                    <a:solidFill>
                      <a:schemeClr val="accent3">
                        <a:lumMod val="75000"/>
                      </a:schemeClr>
                    </a:solidFill>
                  </a:tcPr>
                </a:tc>
                <a:tc>
                  <a:txBody>
                    <a:bodyPr/>
                    <a:lstStyle/>
                    <a:p>
                      <a:pPr>
                        <a:lnSpc>
                          <a:spcPct val="115000"/>
                        </a:lnSpc>
                        <a:spcAft>
                          <a:spcPts val="1000"/>
                        </a:spcAft>
                      </a:pPr>
                      <a:r>
                        <a:rPr lang="es-BO" sz="1200" dirty="0" smtClean="0">
                          <a:solidFill>
                            <a:schemeClr val="bg1"/>
                          </a:solidFill>
                          <a:effectLst/>
                        </a:rPr>
                        <a:t>MANTENIMIENTO</a:t>
                      </a:r>
                      <a:endParaRPr lang="es-ES" sz="1200" dirty="0">
                        <a:solidFill>
                          <a:schemeClr val="bg1"/>
                        </a:solidFill>
                        <a:effectLst/>
                        <a:latin typeface="Calibri"/>
                        <a:ea typeface="Calibri"/>
                        <a:cs typeface="Times New Roman"/>
                      </a:endParaRPr>
                    </a:p>
                  </a:txBody>
                  <a:tcPr marL="16398" marR="16398" marT="0" marB="0">
                    <a:solidFill>
                      <a:srgbClr val="008000"/>
                    </a:solidFill>
                  </a:tcPr>
                </a:tc>
                <a:tc>
                  <a:txBody>
                    <a:bodyPr/>
                    <a:lstStyle/>
                    <a:p>
                      <a:pPr>
                        <a:lnSpc>
                          <a:spcPct val="115000"/>
                        </a:lnSpc>
                        <a:spcAft>
                          <a:spcPts val="1000"/>
                        </a:spcAft>
                      </a:pPr>
                      <a:r>
                        <a:rPr lang="es-BO" sz="1200" dirty="0">
                          <a:effectLst/>
                        </a:rPr>
                        <a:t>MANTENIMIENTO </a:t>
                      </a:r>
                      <a:r>
                        <a:rPr lang="es-BO" sz="1200" dirty="0" smtClean="0">
                          <a:effectLst/>
                        </a:rPr>
                        <a:t>REFORESTACIÓN </a:t>
                      </a:r>
                      <a:r>
                        <a:rPr lang="es-BO" sz="1200" dirty="0">
                          <a:effectLst/>
                        </a:rPr>
                        <a:t>JARDINES H.O. N°2</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a:effectLst/>
                        </a:rPr>
                        <a:t>PARA </a:t>
                      </a:r>
                      <a:r>
                        <a:rPr lang="es-BO" sz="1200" dirty="0" smtClean="0">
                          <a:effectLst/>
                        </a:rPr>
                        <a:t>PUBLICACIÓN</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a:effectLst/>
                        </a:rPr>
                        <a:t>REFORMULADO</a:t>
                      </a:r>
                      <a:endParaRPr lang="es-ES" sz="1200" dirty="0">
                        <a:effectLst/>
                        <a:latin typeface="Calibri"/>
                        <a:ea typeface="Calibri"/>
                        <a:cs typeface="Times New Roman"/>
                      </a:endParaRPr>
                    </a:p>
                  </a:txBody>
                  <a:tcPr marL="16398" marR="16398" marT="0" marB="0"/>
                </a:tc>
              </a:tr>
              <a:tr h="590064">
                <a:tc>
                  <a:txBody>
                    <a:bodyPr/>
                    <a:lstStyle/>
                    <a:p>
                      <a:pPr>
                        <a:lnSpc>
                          <a:spcPct val="115000"/>
                        </a:lnSpc>
                        <a:spcAft>
                          <a:spcPts val="1000"/>
                        </a:spcAft>
                      </a:pPr>
                      <a:r>
                        <a:rPr lang="es-BO" sz="1200">
                          <a:solidFill>
                            <a:schemeClr val="bg1"/>
                          </a:solidFill>
                          <a:effectLst/>
                        </a:rPr>
                        <a:t>6</a:t>
                      </a:r>
                      <a:endParaRPr lang="es-ES" sz="1200">
                        <a:solidFill>
                          <a:schemeClr val="bg1"/>
                        </a:solidFill>
                        <a:effectLst/>
                        <a:latin typeface="Calibri"/>
                        <a:ea typeface="Calibri"/>
                        <a:cs typeface="Times New Roman"/>
                      </a:endParaRPr>
                    </a:p>
                  </a:txBody>
                  <a:tcPr marL="16398" marR="16398" marT="0" marB="0">
                    <a:solidFill>
                      <a:schemeClr val="accent3">
                        <a:lumMod val="75000"/>
                      </a:schemeClr>
                    </a:solidFill>
                  </a:tcPr>
                </a:tc>
                <a:tc>
                  <a:txBody>
                    <a:bodyPr/>
                    <a:lstStyle/>
                    <a:p>
                      <a:pPr>
                        <a:lnSpc>
                          <a:spcPct val="115000"/>
                        </a:lnSpc>
                        <a:spcAft>
                          <a:spcPts val="1000"/>
                        </a:spcAft>
                      </a:pPr>
                      <a:r>
                        <a:rPr lang="es-BO" sz="1200" dirty="0" smtClean="0">
                          <a:solidFill>
                            <a:schemeClr val="bg1"/>
                          </a:solidFill>
                          <a:effectLst/>
                        </a:rPr>
                        <a:t>MANTENIMIENTO</a:t>
                      </a:r>
                      <a:endParaRPr lang="es-ES" sz="1200" dirty="0">
                        <a:solidFill>
                          <a:schemeClr val="bg1"/>
                        </a:solidFill>
                        <a:effectLst/>
                        <a:latin typeface="Calibri"/>
                        <a:ea typeface="Calibri"/>
                        <a:cs typeface="Times New Roman"/>
                      </a:endParaRPr>
                    </a:p>
                  </a:txBody>
                  <a:tcPr marL="16398" marR="16398" marT="0" marB="0">
                    <a:solidFill>
                      <a:srgbClr val="008000"/>
                    </a:solidFill>
                  </a:tcPr>
                </a:tc>
                <a:tc>
                  <a:txBody>
                    <a:bodyPr/>
                    <a:lstStyle/>
                    <a:p>
                      <a:pPr>
                        <a:lnSpc>
                          <a:spcPct val="115000"/>
                        </a:lnSpc>
                        <a:spcAft>
                          <a:spcPts val="1000"/>
                        </a:spcAft>
                      </a:pPr>
                      <a:r>
                        <a:rPr lang="es-BO" sz="1200" dirty="0">
                          <a:effectLst/>
                        </a:rPr>
                        <a:t>MANT. RAMPA BLOQUE A.</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a:effectLst/>
                        </a:rPr>
                        <a:t>PARA </a:t>
                      </a:r>
                      <a:r>
                        <a:rPr lang="es-BO" sz="1200" dirty="0" smtClean="0">
                          <a:effectLst/>
                        </a:rPr>
                        <a:t>PUBLICACIÓN</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a:effectLst/>
                        </a:rPr>
                        <a:t>REFORMULADO</a:t>
                      </a:r>
                      <a:endParaRPr lang="es-ES" sz="1200" dirty="0">
                        <a:effectLst/>
                        <a:latin typeface="Calibri"/>
                        <a:ea typeface="Calibri"/>
                        <a:cs typeface="Times New Roman"/>
                      </a:endParaRPr>
                    </a:p>
                  </a:txBody>
                  <a:tcPr marL="16398" marR="16398" marT="0" marB="0"/>
                </a:tc>
              </a:tr>
              <a:tr h="590064">
                <a:tc>
                  <a:txBody>
                    <a:bodyPr/>
                    <a:lstStyle/>
                    <a:p>
                      <a:pPr>
                        <a:lnSpc>
                          <a:spcPct val="115000"/>
                        </a:lnSpc>
                        <a:spcAft>
                          <a:spcPts val="1000"/>
                        </a:spcAft>
                      </a:pPr>
                      <a:r>
                        <a:rPr lang="es-BO" sz="1200">
                          <a:solidFill>
                            <a:schemeClr val="bg1"/>
                          </a:solidFill>
                          <a:effectLst/>
                        </a:rPr>
                        <a:t>7</a:t>
                      </a:r>
                      <a:endParaRPr lang="es-ES" sz="1200">
                        <a:solidFill>
                          <a:schemeClr val="bg1"/>
                        </a:solidFill>
                        <a:effectLst/>
                        <a:latin typeface="Calibri"/>
                        <a:ea typeface="Calibri"/>
                        <a:cs typeface="Times New Roman"/>
                      </a:endParaRPr>
                    </a:p>
                  </a:txBody>
                  <a:tcPr marL="16398" marR="16398" marT="0" marB="0">
                    <a:solidFill>
                      <a:schemeClr val="accent3">
                        <a:lumMod val="75000"/>
                      </a:schemeClr>
                    </a:solidFill>
                  </a:tcPr>
                </a:tc>
                <a:tc>
                  <a:txBody>
                    <a:bodyPr/>
                    <a:lstStyle/>
                    <a:p>
                      <a:pPr>
                        <a:lnSpc>
                          <a:spcPct val="115000"/>
                        </a:lnSpc>
                        <a:spcAft>
                          <a:spcPts val="1000"/>
                        </a:spcAft>
                      </a:pPr>
                      <a:r>
                        <a:rPr lang="es-BO" sz="1200" dirty="0" smtClean="0">
                          <a:solidFill>
                            <a:schemeClr val="bg1"/>
                          </a:solidFill>
                          <a:effectLst/>
                        </a:rPr>
                        <a:t>MANTENIMIENTO</a:t>
                      </a:r>
                      <a:endParaRPr lang="es-ES" sz="1200" dirty="0">
                        <a:solidFill>
                          <a:schemeClr val="bg1"/>
                        </a:solidFill>
                        <a:effectLst/>
                        <a:latin typeface="Calibri"/>
                        <a:ea typeface="Calibri"/>
                        <a:cs typeface="Times New Roman"/>
                      </a:endParaRPr>
                    </a:p>
                  </a:txBody>
                  <a:tcPr marL="16398" marR="16398" marT="0" marB="0">
                    <a:solidFill>
                      <a:srgbClr val="008000"/>
                    </a:solidFill>
                  </a:tcPr>
                </a:tc>
                <a:tc>
                  <a:txBody>
                    <a:bodyPr/>
                    <a:lstStyle/>
                    <a:p>
                      <a:pPr>
                        <a:lnSpc>
                          <a:spcPct val="115000"/>
                        </a:lnSpc>
                        <a:spcAft>
                          <a:spcPts val="1000"/>
                        </a:spcAft>
                      </a:pPr>
                      <a:r>
                        <a:rPr lang="es-BO" sz="1200" dirty="0">
                          <a:effectLst/>
                        </a:rPr>
                        <a:t>SISTEMA DE </a:t>
                      </a:r>
                      <a:r>
                        <a:rPr lang="es-BO" sz="1200" dirty="0" smtClean="0">
                          <a:effectLst/>
                        </a:rPr>
                        <a:t>AUTOMATIZACIÓN </a:t>
                      </a:r>
                      <a:r>
                        <a:rPr lang="es-BO" sz="1200" dirty="0">
                          <a:effectLst/>
                        </a:rPr>
                        <a:t>POZOS DE AGUA.</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a:effectLst/>
                        </a:rPr>
                        <a:t>EN </a:t>
                      </a:r>
                      <a:r>
                        <a:rPr lang="es-BO" sz="1200" dirty="0" smtClean="0">
                          <a:effectLst/>
                        </a:rPr>
                        <a:t>ADJUDICACIÓN</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a:effectLst/>
                        </a:rPr>
                        <a:t>REFORMULADO</a:t>
                      </a:r>
                      <a:endParaRPr lang="es-ES" sz="1200">
                        <a:effectLst/>
                        <a:latin typeface="Calibri"/>
                        <a:ea typeface="Calibri"/>
                        <a:cs typeface="Times New Roman"/>
                      </a:endParaRPr>
                    </a:p>
                  </a:txBody>
                  <a:tcPr marL="16398" marR="16398" marT="0" marB="0"/>
                </a:tc>
              </a:tr>
              <a:tr h="590064">
                <a:tc>
                  <a:txBody>
                    <a:bodyPr/>
                    <a:lstStyle/>
                    <a:p>
                      <a:pPr>
                        <a:lnSpc>
                          <a:spcPct val="115000"/>
                        </a:lnSpc>
                        <a:spcAft>
                          <a:spcPts val="1000"/>
                        </a:spcAft>
                      </a:pPr>
                      <a:r>
                        <a:rPr lang="es-BO" sz="1200" dirty="0">
                          <a:solidFill>
                            <a:schemeClr val="bg1"/>
                          </a:solidFill>
                          <a:effectLst/>
                        </a:rPr>
                        <a:t>8</a:t>
                      </a:r>
                      <a:endParaRPr lang="es-ES" sz="1200" dirty="0">
                        <a:solidFill>
                          <a:schemeClr val="bg1"/>
                        </a:solidFill>
                        <a:effectLst/>
                        <a:latin typeface="Calibri"/>
                        <a:ea typeface="Calibri"/>
                        <a:cs typeface="Times New Roman"/>
                      </a:endParaRPr>
                    </a:p>
                  </a:txBody>
                  <a:tcPr marL="16398" marR="16398" marT="0" marB="0">
                    <a:solidFill>
                      <a:schemeClr val="accent3">
                        <a:lumMod val="75000"/>
                      </a:schemeClr>
                    </a:solidFill>
                  </a:tcPr>
                </a:tc>
                <a:tc>
                  <a:txBody>
                    <a:bodyPr/>
                    <a:lstStyle/>
                    <a:p>
                      <a:pPr>
                        <a:lnSpc>
                          <a:spcPct val="115000"/>
                        </a:lnSpc>
                        <a:spcAft>
                          <a:spcPts val="1000"/>
                        </a:spcAft>
                      </a:pPr>
                      <a:r>
                        <a:rPr lang="es-BO" sz="1200" dirty="0" smtClean="0">
                          <a:solidFill>
                            <a:schemeClr val="bg1"/>
                          </a:solidFill>
                          <a:effectLst/>
                        </a:rPr>
                        <a:t>MANTENIMIENTO</a:t>
                      </a:r>
                      <a:endParaRPr lang="es-ES" sz="1200" dirty="0">
                        <a:solidFill>
                          <a:schemeClr val="bg1"/>
                        </a:solidFill>
                        <a:effectLst/>
                        <a:latin typeface="Calibri"/>
                        <a:ea typeface="Calibri"/>
                        <a:cs typeface="Times New Roman"/>
                      </a:endParaRPr>
                    </a:p>
                  </a:txBody>
                  <a:tcPr marL="16398" marR="16398" marT="0" marB="0">
                    <a:solidFill>
                      <a:srgbClr val="008000"/>
                    </a:solidFill>
                  </a:tcPr>
                </a:tc>
                <a:tc>
                  <a:txBody>
                    <a:bodyPr/>
                    <a:lstStyle/>
                    <a:p>
                      <a:pPr>
                        <a:lnSpc>
                          <a:spcPct val="115000"/>
                        </a:lnSpc>
                        <a:spcAft>
                          <a:spcPts val="1000"/>
                        </a:spcAft>
                      </a:pPr>
                      <a:r>
                        <a:rPr lang="es-BO" sz="1200" dirty="0" smtClean="0">
                          <a:effectLst/>
                        </a:rPr>
                        <a:t>INSTALACIÓN </a:t>
                      </a:r>
                      <a:r>
                        <a:rPr lang="es-BO" sz="1200" dirty="0">
                          <a:effectLst/>
                        </a:rPr>
                        <a:t>DE AIRE COMPRIMIDO.</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a:effectLst/>
                        </a:rPr>
                        <a:t>EN </a:t>
                      </a:r>
                      <a:r>
                        <a:rPr lang="es-BO" sz="1200" dirty="0" smtClean="0">
                          <a:effectLst/>
                        </a:rPr>
                        <a:t>ELABORACIÓN </a:t>
                      </a:r>
                      <a:r>
                        <a:rPr lang="es-BO" sz="1200" dirty="0">
                          <a:effectLst/>
                        </a:rPr>
                        <a:t>DE CARPETA</a:t>
                      </a:r>
                      <a:endParaRPr lang="es-ES" sz="1200" dirty="0">
                        <a:effectLst/>
                        <a:latin typeface="Calibri"/>
                        <a:ea typeface="Calibri"/>
                        <a:cs typeface="Times New Roman"/>
                      </a:endParaRPr>
                    </a:p>
                  </a:txBody>
                  <a:tcPr marL="16398" marR="16398" marT="0" marB="0"/>
                </a:tc>
                <a:tc>
                  <a:txBody>
                    <a:bodyPr/>
                    <a:lstStyle/>
                    <a:p>
                      <a:pPr algn="ctr">
                        <a:lnSpc>
                          <a:spcPct val="115000"/>
                        </a:lnSpc>
                        <a:spcAft>
                          <a:spcPts val="1000"/>
                        </a:spcAft>
                      </a:pPr>
                      <a:r>
                        <a:rPr lang="es-BO" sz="1200" dirty="0">
                          <a:effectLst/>
                        </a:rPr>
                        <a:t>REFORMULADO</a:t>
                      </a:r>
                      <a:endParaRPr lang="es-ES" sz="1200" dirty="0">
                        <a:effectLst/>
                        <a:latin typeface="Calibri"/>
                        <a:ea typeface="Calibri"/>
                        <a:cs typeface="Times New Roman"/>
                      </a:endParaRPr>
                    </a:p>
                  </a:txBody>
                  <a:tcPr marL="16398" marR="16398" marT="0" marB="0"/>
                </a:tc>
              </a:tr>
            </a:tbl>
          </a:graphicData>
        </a:graphic>
      </p:graphicFrame>
      <p:sp>
        <p:nvSpPr>
          <p:cNvPr id="7" name="6 Rectángulo"/>
          <p:cNvSpPr>
            <a:spLocks noChangeArrowheads="1"/>
          </p:cNvSpPr>
          <p:nvPr/>
        </p:nvSpPr>
        <p:spPr bwMode="auto">
          <a:xfrm>
            <a:off x="611560" y="5759678"/>
            <a:ext cx="27638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Unidad Regional de Infraestructura</a:t>
            </a:r>
            <a:endParaRPr lang="es-ES" sz="1100" dirty="0"/>
          </a:p>
        </p:txBody>
      </p:sp>
    </p:spTree>
    <p:extLst>
      <p:ext uri="{BB962C8B-B14F-4D97-AF65-F5344CB8AC3E}">
        <p14:creationId xmlns:p14="http://schemas.microsoft.com/office/powerpoint/2010/main" val="1558946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Informes\Desktop\FOTOS AUDIENCIA PARCIAL 2016\Área de Resonancia Magnet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836712"/>
            <a:ext cx="7704855" cy="480053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226821" y="188640"/>
            <a:ext cx="6722866" cy="538609"/>
          </a:xfrm>
          <a:prstGeom prst="rect">
            <a:avLst/>
          </a:prstGeom>
        </p:spPr>
        <p:txBody>
          <a:bodyPr wrap="none">
            <a:spAutoFit/>
          </a:bodyPr>
          <a:lstStyle/>
          <a:p>
            <a:pPr lvl="0" algn="ctr"/>
            <a:r>
              <a:rPr lang="es-ES" sz="2900" b="1" dirty="0" smtClean="0">
                <a:solidFill>
                  <a:srgbClr val="0A5E24"/>
                </a:solidFill>
                <a:latin typeface="Calibri"/>
              </a:rPr>
              <a:t>UNIDAD REGIONAL DE INFRAESTRUCTURA</a:t>
            </a:r>
            <a:endParaRPr lang="es-ES" sz="2900" dirty="0">
              <a:solidFill>
                <a:prstClr val="black"/>
              </a:solidFill>
            </a:endParaRPr>
          </a:p>
        </p:txBody>
      </p:sp>
      <p:sp>
        <p:nvSpPr>
          <p:cNvPr id="2" name="1 Rectángulo"/>
          <p:cNvSpPr/>
          <p:nvPr/>
        </p:nvSpPr>
        <p:spPr>
          <a:xfrm>
            <a:off x="539553" y="5637246"/>
            <a:ext cx="7704854" cy="312034"/>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CONSTRUCCIÓN ÁREA DE RESONANCIA MAGNÉTICA HOSPITAL OBRERO Nº 2</a:t>
            </a:r>
            <a:endParaRPr lang="es-ES" b="1" dirty="0"/>
          </a:p>
        </p:txBody>
      </p:sp>
    </p:spTree>
    <p:extLst>
      <p:ext uri="{BB962C8B-B14F-4D97-AF65-F5344CB8AC3E}">
        <p14:creationId xmlns:p14="http://schemas.microsoft.com/office/powerpoint/2010/main" val="2081241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602801" y="116632"/>
            <a:ext cx="5970929" cy="984885"/>
          </a:xfrm>
          <a:prstGeom prst="rect">
            <a:avLst/>
          </a:prstGeom>
        </p:spPr>
        <p:txBody>
          <a:bodyPr wrap="none">
            <a:spAutoFit/>
          </a:bodyPr>
          <a:lstStyle/>
          <a:p>
            <a:pPr lvl="0" algn="ctr"/>
            <a:r>
              <a:rPr lang="es-ES" sz="2900" b="1" dirty="0" smtClean="0">
                <a:solidFill>
                  <a:srgbClr val="0A5E24"/>
                </a:solidFill>
                <a:latin typeface="Calibri"/>
              </a:rPr>
              <a:t>SUPERVISIÓN REGIONAL DE </a:t>
            </a:r>
          </a:p>
          <a:p>
            <a:pPr lvl="0" algn="ctr"/>
            <a:r>
              <a:rPr lang="es-ES" sz="2900" b="1" dirty="0" smtClean="0">
                <a:solidFill>
                  <a:srgbClr val="0A5E24"/>
                </a:solidFill>
                <a:latin typeface="Calibri"/>
              </a:rPr>
              <a:t>RELACIONES PÚBLICAS Y PROTOCOLO</a:t>
            </a:r>
            <a:endParaRPr lang="es-ES" sz="29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598067432"/>
              </p:ext>
            </p:extLst>
          </p:nvPr>
        </p:nvGraphicFramePr>
        <p:xfrm>
          <a:off x="395537" y="1454809"/>
          <a:ext cx="7704855" cy="4845284"/>
        </p:xfrm>
        <a:graphic>
          <a:graphicData uri="http://schemas.openxmlformats.org/drawingml/2006/table">
            <a:tbl>
              <a:tblPr firstRow="1" firstCol="1" bandRow="1">
                <a:tableStyleId>{F5AB1C69-6EDB-4FF4-983F-18BD219EF322}</a:tableStyleId>
              </a:tblPr>
              <a:tblGrid>
                <a:gridCol w="1712190"/>
                <a:gridCol w="4870599"/>
                <a:gridCol w="1122066"/>
              </a:tblGrid>
              <a:tr h="154313">
                <a:tc>
                  <a:txBody>
                    <a:bodyPr/>
                    <a:lstStyle/>
                    <a:p>
                      <a:pPr>
                        <a:lnSpc>
                          <a:spcPct val="115000"/>
                        </a:lnSpc>
                        <a:spcAft>
                          <a:spcPts val="0"/>
                        </a:spcAft>
                        <a:tabLst>
                          <a:tab pos="1494790" algn="l"/>
                        </a:tabLst>
                      </a:pPr>
                      <a:r>
                        <a:rPr lang="es-ES" sz="1200" dirty="0">
                          <a:effectLst/>
                        </a:rPr>
                        <a:t>CANTIDAD</a:t>
                      </a:r>
                      <a:endParaRPr lang="es-ES" sz="1200" dirty="0">
                        <a:effectLst/>
                        <a:latin typeface="Times New Roman"/>
                        <a:ea typeface="Times New Roman"/>
                        <a:cs typeface="Times New Roman"/>
                      </a:endParaRPr>
                    </a:p>
                  </a:txBody>
                  <a:tcPr marL="60383" marR="60383" marT="0" marB="0">
                    <a:solidFill>
                      <a:srgbClr val="008000"/>
                    </a:solidFill>
                  </a:tcPr>
                </a:tc>
                <a:tc>
                  <a:txBody>
                    <a:bodyPr/>
                    <a:lstStyle/>
                    <a:p>
                      <a:pPr>
                        <a:lnSpc>
                          <a:spcPct val="115000"/>
                        </a:lnSpc>
                        <a:spcAft>
                          <a:spcPts val="0"/>
                        </a:spcAft>
                        <a:tabLst>
                          <a:tab pos="1494790" algn="l"/>
                        </a:tabLst>
                      </a:pPr>
                      <a:r>
                        <a:rPr lang="es-ES" sz="1200">
                          <a:effectLst/>
                        </a:rPr>
                        <a:t>DETALLE</a:t>
                      </a:r>
                      <a:endParaRPr lang="es-ES" sz="1200">
                        <a:effectLst/>
                        <a:latin typeface="Times New Roman"/>
                        <a:ea typeface="Times New Roman"/>
                        <a:cs typeface="Times New Roman"/>
                      </a:endParaRPr>
                    </a:p>
                  </a:txBody>
                  <a:tcPr marL="60383" marR="60383" marT="0" marB="0">
                    <a:solidFill>
                      <a:srgbClr val="008000"/>
                    </a:solidFill>
                  </a:tcPr>
                </a:tc>
                <a:tc>
                  <a:txBody>
                    <a:bodyPr/>
                    <a:lstStyle/>
                    <a:p>
                      <a:pPr>
                        <a:lnSpc>
                          <a:spcPct val="115000"/>
                        </a:lnSpc>
                        <a:spcAft>
                          <a:spcPts val="0"/>
                        </a:spcAft>
                        <a:tabLst>
                          <a:tab pos="1494790" algn="l"/>
                        </a:tabLst>
                      </a:pPr>
                      <a:r>
                        <a:rPr lang="es-ES" sz="1200" dirty="0">
                          <a:effectLst/>
                        </a:rPr>
                        <a:t>OBSERVACIÓN</a:t>
                      </a:r>
                      <a:endParaRPr lang="es-ES" sz="1200" dirty="0">
                        <a:effectLst/>
                        <a:latin typeface="Times New Roman"/>
                        <a:ea typeface="Times New Roman"/>
                        <a:cs typeface="Times New Roman"/>
                      </a:endParaRPr>
                    </a:p>
                  </a:txBody>
                  <a:tcPr marL="60383" marR="60383" marT="0" marB="0">
                    <a:solidFill>
                      <a:srgbClr val="008000"/>
                    </a:solidFill>
                  </a:tcPr>
                </a:tc>
              </a:tr>
              <a:tr h="251711">
                <a:tc>
                  <a:txBody>
                    <a:bodyPr/>
                    <a:lstStyle/>
                    <a:p>
                      <a:pPr marL="402590" marR="580390" algn="ctr">
                        <a:lnSpc>
                          <a:spcPct val="150000"/>
                        </a:lnSpc>
                        <a:spcAft>
                          <a:spcPts val="0"/>
                        </a:spcAft>
                      </a:pPr>
                      <a:r>
                        <a:rPr lang="es-ES" sz="1200">
                          <a:effectLst/>
                        </a:rPr>
                        <a:t>70.000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Volantes Afiliación</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tabLst>
                          <a:tab pos="1494790" algn="l"/>
                        </a:tabLst>
                      </a:pPr>
                      <a:r>
                        <a:rPr lang="es-ES" sz="1200">
                          <a:effectLst/>
                        </a:rPr>
                        <a:t>CONCLUIDO </a:t>
                      </a:r>
                      <a:endParaRPr lang="es-ES" sz="1200">
                        <a:effectLst/>
                        <a:latin typeface="Times New Roman"/>
                        <a:ea typeface="Times New Roman"/>
                        <a:cs typeface="Times New Roman"/>
                      </a:endParaRPr>
                    </a:p>
                  </a:txBody>
                  <a:tcPr marL="60383" marR="60383" marT="0" marB="0"/>
                </a:tc>
              </a:tr>
              <a:tr h="216024">
                <a:tc>
                  <a:txBody>
                    <a:bodyPr/>
                    <a:lstStyle/>
                    <a:p>
                      <a:pPr marL="402590" marR="580390" algn="ctr">
                        <a:lnSpc>
                          <a:spcPct val="150000"/>
                        </a:lnSpc>
                        <a:spcAft>
                          <a:spcPts val="0"/>
                        </a:spcAft>
                      </a:pPr>
                      <a:r>
                        <a:rPr lang="es-ES" sz="1200">
                          <a:effectLst/>
                        </a:rPr>
                        <a:t>60.000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Trípticos salud</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 sz="1200">
                          <a:effectLst/>
                        </a:rPr>
                        <a:t>CONCLUIDO</a:t>
                      </a:r>
                      <a:endParaRPr lang="es-ES" sz="1200">
                        <a:effectLst/>
                        <a:latin typeface="Times New Roman"/>
                        <a:ea typeface="Times New Roman"/>
                        <a:cs typeface="Times New Roman"/>
                      </a:endParaRPr>
                    </a:p>
                  </a:txBody>
                  <a:tcPr marL="60383" marR="60383" marT="0" marB="0"/>
                </a:tc>
              </a:tr>
              <a:tr h="186049">
                <a:tc>
                  <a:txBody>
                    <a:bodyPr/>
                    <a:lstStyle/>
                    <a:p>
                      <a:pPr marL="402590" marR="580390" algn="ctr">
                        <a:lnSpc>
                          <a:spcPct val="150000"/>
                        </a:lnSpc>
                        <a:spcAft>
                          <a:spcPts val="0"/>
                        </a:spcAft>
                      </a:pPr>
                      <a:r>
                        <a:rPr lang="es-BO" sz="1200" kern="1200" dirty="0">
                          <a:effectLst/>
                        </a:rPr>
                        <a:t>60.000</a:t>
                      </a:r>
                      <a:endParaRPr lang="es-ES" sz="1200" dirty="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Trípticos administrativos</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 sz="1200">
                          <a:effectLst/>
                        </a:rPr>
                        <a:t>CONCLUIDO</a:t>
                      </a:r>
                      <a:endParaRPr lang="es-ES" sz="1200">
                        <a:effectLst/>
                        <a:latin typeface="Times New Roman"/>
                        <a:ea typeface="Times New Roman"/>
                        <a:cs typeface="Times New Roman"/>
                      </a:endParaRPr>
                    </a:p>
                  </a:txBody>
                  <a:tcPr marL="60383" marR="60383" marT="0" marB="0"/>
                </a:tc>
              </a:tr>
              <a:tr h="228082">
                <a:tc>
                  <a:txBody>
                    <a:bodyPr/>
                    <a:lstStyle/>
                    <a:p>
                      <a:pPr marL="402590" marR="580390" algn="ctr">
                        <a:lnSpc>
                          <a:spcPct val="150000"/>
                        </a:lnSpc>
                        <a:spcAft>
                          <a:spcPts val="0"/>
                        </a:spcAft>
                      </a:pPr>
                      <a:r>
                        <a:rPr lang="es-ES" sz="1200">
                          <a:effectLst/>
                        </a:rPr>
                        <a:t>20.000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Bípticos salud</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tabLst>
                          <a:tab pos="1494790" algn="l"/>
                        </a:tabLst>
                      </a:pPr>
                      <a:r>
                        <a:rPr lang="es-ES" sz="1200">
                          <a:effectLst/>
                        </a:rPr>
                        <a:t>CONCLUIDO</a:t>
                      </a:r>
                      <a:endParaRPr lang="es-ES" sz="1200">
                        <a:effectLst/>
                        <a:latin typeface="Times New Roman"/>
                        <a:ea typeface="Times New Roman"/>
                        <a:cs typeface="Times New Roman"/>
                      </a:endParaRPr>
                    </a:p>
                  </a:txBody>
                  <a:tcPr marL="60383" marR="60383" marT="0" marB="0"/>
                </a:tc>
              </a:tr>
              <a:tr h="245852">
                <a:tc>
                  <a:txBody>
                    <a:bodyPr/>
                    <a:lstStyle/>
                    <a:p>
                      <a:pPr marR="580390" algn="ctr">
                        <a:lnSpc>
                          <a:spcPct val="115000"/>
                        </a:lnSpc>
                        <a:spcAft>
                          <a:spcPts val="0"/>
                        </a:spcAft>
                        <a:tabLst>
                          <a:tab pos="1494790" algn="l"/>
                        </a:tabLst>
                      </a:pPr>
                      <a:r>
                        <a:rPr lang="es-ES" sz="1200">
                          <a:effectLst/>
                        </a:rPr>
                        <a:t>         5.000</a:t>
                      </a:r>
                      <a:endParaRPr lang="es-ES" sz="1200">
                        <a:effectLst/>
                        <a:latin typeface="Times New Roman"/>
                        <a:ea typeface="Times New Roman"/>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dirty="0" err="1">
                          <a:effectLst/>
                        </a:rPr>
                        <a:t>Stiker</a:t>
                      </a:r>
                      <a:r>
                        <a:rPr lang="es-BO" sz="1200" kern="1200" dirty="0">
                          <a:effectLst/>
                        </a:rPr>
                        <a:t> ¨La Reestructuración Avanza¨ </a:t>
                      </a:r>
                      <a:endParaRPr lang="es-ES" sz="1200" dirty="0">
                        <a:effectLst/>
                        <a:latin typeface="Times New Roman"/>
                        <a:ea typeface="Times New Roman"/>
                        <a:cs typeface="Times New Roman"/>
                      </a:endParaRPr>
                    </a:p>
                  </a:txBody>
                  <a:tcPr marL="60383" marR="60383" marT="0" marB="0"/>
                </a:tc>
                <a:tc>
                  <a:txBody>
                    <a:bodyPr/>
                    <a:lstStyle/>
                    <a:p>
                      <a:pPr>
                        <a:lnSpc>
                          <a:spcPct val="115000"/>
                        </a:lnSpc>
                        <a:spcAft>
                          <a:spcPts val="0"/>
                        </a:spcAft>
                        <a:tabLst>
                          <a:tab pos="1494790" algn="l"/>
                        </a:tabLst>
                      </a:pPr>
                      <a:r>
                        <a:rPr lang="es-ES" sz="1200">
                          <a:effectLst/>
                        </a:rPr>
                        <a:t>CONCLUIDO </a:t>
                      </a:r>
                      <a:endParaRPr lang="es-ES" sz="1200">
                        <a:effectLst/>
                        <a:latin typeface="Times New Roman"/>
                        <a:ea typeface="Times New Roman"/>
                        <a:cs typeface="Times New Roman"/>
                      </a:endParaRPr>
                    </a:p>
                  </a:txBody>
                  <a:tcPr marL="60383" marR="60383" marT="0" marB="0"/>
                </a:tc>
              </a:tr>
              <a:tr h="168279">
                <a:tc>
                  <a:txBody>
                    <a:bodyPr/>
                    <a:lstStyle/>
                    <a:p>
                      <a:pPr marL="402590" marR="580390" algn="ctr">
                        <a:lnSpc>
                          <a:spcPct val="150000"/>
                        </a:lnSpc>
                        <a:spcAft>
                          <a:spcPts val="0"/>
                        </a:spcAft>
                      </a:pPr>
                      <a:r>
                        <a:rPr lang="es-BO" sz="1200" kern="1200">
                          <a:effectLst/>
                        </a:rPr>
                        <a:t>7.000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Manual de Primeros Auxilios </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 sz="1200">
                          <a:effectLst/>
                        </a:rPr>
                        <a:t>CONCLUIDO </a:t>
                      </a:r>
                      <a:endParaRPr lang="es-ES" sz="1200">
                        <a:effectLst/>
                        <a:latin typeface="Times New Roman"/>
                        <a:ea typeface="Times New Roman"/>
                        <a:cs typeface="Times New Roman"/>
                      </a:endParaRPr>
                    </a:p>
                  </a:txBody>
                  <a:tcPr marL="60383" marR="60383" marT="0" marB="0"/>
                </a:tc>
              </a:tr>
              <a:tr h="210312">
                <a:tc>
                  <a:txBody>
                    <a:bodyPr/>
                    <a:lstStyle/>
                    <a:p>
                      <a:pPr marL="402590" marR="580390" algn="ctr">
                        <a:lnSpc>
                          <a:spcPct val="150000"/>
                        </a:lnSpc>
                        <a:spcAft>
                          <a:spcPts val="0"/>
                        </a:spcAft>
                      </a:pPr>
                      <a:r>
                        <a:rPr lang="es-BO" sz="1200" kern="1200">
                          <a:effectLst/>
                        </a:rPr>
                        <a:t>7.000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Manual de Prevención de Riesgos </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 sz="1200">
                          <a:effectLst/>
                        </a:rPr>
                        <a:t>CONCLUIDO </a:t>
                      </a:r>
                      <a:endParaRPr lang="es-ES" sz="1200">
                        <a:effectLst/>
                        <a:latin typeface="Times New Roman"/>
                        <a:ea typeface="Times New Roman"/>
                        <a:cs typeface="Times New Roman"/>
                      </a:endParaRPr>
                    </a:p>
                  </a:txBody>
                  <a:tcPr marL="60383" marR="60383" marT="0" marB="0"/>
                </a:tc>
              </a:tr>
              <a:tr h="180337">
                <a:tc>
                  <a:txBody>
                    <a:bodyPr/>
                    <a:lstStyle/>
                    <a:p>
                      <a:pPr marL="402590" marR="580390" algn="ctr">
                        <a:lnSpc>
                          <a:spcPct val="150000"/>
                        </a:lnSpc>
                        <a:spcAft>
                          <a:spcPts val="0"/>
                        </a:spcAft>
                      </a:pPr>
                      <a:r>
                        <a:rPr lang="es-BO" sz="1200" kern="1200">
                          <a:effectLst/>
                        </a:rPr>
                        <a:t>7.000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Guía de Información al Usuario </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BO" sz="1200">
                          <a:effectLst/>
                        </a:rPr>
                        <a:t>CONCLUIDO </a:t>
                      </a:r>
                      <a:endParaRPr lang="es-ES" sz="1200">
                        <a:effectLst/>
                        <a:latin typeface="Times New Roman"/>
                        <a:ea typeface="Times New Roman"/>
                        <a:cs typeface="Times New Roman"/>
                      </a:endParaRPr>
                    </a:p>
                  </a:txBody>
                  <a:tcPr marL="60383" marR="60383" marT="0" marB="0"/>
                </a:tc>
              </a:tr>
              <a:tr h="222370">
                <a:tc>
                  <a:txBody>
                    <a:bodyPr/>
                    <a:lstStyle/>
                    <a:p>
                      <a:pPr marL="402590" marR="580390" algn="ctr">
                        <a:lnSpc>
                          <a:spcPct val="150000"/>
                        </a:lnSpc>
                        <a:spcAft>
                          <a:spcPts val="0"/>
                        </a:spcAft>
                      </a:pPr>
                      <a:r>
                        <a:rPr lang="es-ES" sz="1200" dirty="0">
                          <a:effectLst/>
                        </a:rPr>
                        <a:t>506 </a:t>
                      </a:r>
                      <a:endParaRPr lang="es-ES" sz="1200" dirty="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dirty="0">
                          <a:effectLst/>
                        </a:rPr>
                        <a:t>(Cartas, 51 Circulares, Memorándum y otros)</a:t>
                      </a:r>
                      <a:endParaRPr lang="es-ES" sz="1200" dirty="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_tradnl" sz="1200">
                          <a:effectLst/>
                        </a:rPr>
                        <a:t> </a:t>
                      </a:r>
                      <a:endParaRPr lang="es-ES" sz="1200">
                        <a:effectLst/>
                        <a:latin typeface="Times New Roman"/>
                        <a:ea typeface="Times New Roman"/>
                        <a:cs typeface="Times New Roman"/>
                      </a:endParaRPr>
                    </a:p>
                  </a:txBody>
                  <a:tcPr marL="60383" marR="60383" marT="0" marB="0"/>
                </a:tc>
              </a:tr>
              <a:tr h="264403">
                <a:tc>
                  <a:txBody>
                    <a:bodyPr/>
                    <a:lstStyle/>
                    <a:p>
                      <a:pPr marL="402590" marR="580390" algn="ctr">
                        <a:lnSpc>
                          <a:spcPct val="150000"/>
                        </a:lnSpc>
                        <a:spcAft>
                          <a:spcPts val="0"/>
                        </a:spcAft>
                      </a:pPr>
                      <a:r>
                        <a:rPr lang="es-ES" sz="1200">
                          <a:effectLst/>
                        </a:rPr>
                        <a:t>250 </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dirty="0">
                          <a:effectLst/>
                        </a:rPr>
                        <a:t>Certificados de capacitación  y reconocimientos.  </a:t>
                      </a:r>
                      <a:endParaRPr lang="es-ES" sz="1200" dirty="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_tradnl" sz="1200">
                          <a:effectLst/>
                        </a:rPr>
                        <a:t> </a:t>
                      </a:r>
                      <a:endParaRPr lang="es-ES" sz="1200">
                        <a:effectLst/>
                        <a:latin typeface="Times New Roman"/>
                        <a:ea typeface="Times New Roman"/>
                        <a:cs typeface="Times New Roman"/>
                      </a:endParaRPr>
                    </a:p>
                  </a:txBody>
                  <a:tcPr marL="60383" marR="60383" marT="0" marB="0"/>
                </a:tc>
              </a:tr>
              <a:tr h="216024">
                <a:tc>
                  <a:txBody>
                    <a:bodyPr/>
                    <a:lstStyle/>
                    <a:p>
                      <a:pPr marL="402590" marR="580390" algn="ctr">
                        <a:lnSpc>
                          <a:spcPct val="150000"/>
                        </a:lnSpc>
                        <a:spcAft>
                          <a:spcPts val="0"/>
                        </a:spcAft>
                      </a:pPr>
                      <a:r>
                        <a:rPr lang="es-BO" sz="1200" kern="1200" dirty="0">
                          <a:effectLst/>
                        </a:rPr>
                        <a:t>50</a:t>
                      </a:r>
                      <a:endParaRPr lang="es-ES" sz="1200" dirty="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Banner con varillas </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 sz="1200" dirty="0" smtClean="0">
                          <a:effectLst/>
                        </a:rPr>
                        <a:t>CONCLUIDO</a:t>
                      </a:r>
                      <a:endParaRPr lang="es-ES" sz="1200" dirty="0">
                        <a:effectLst/>
                        <a:latin typeface="Times New Roman"/>
                        <a:ea typeface="Times New Roman"/>
                        <a:cs typeface="Times New Roman"/>
                      </a:endParaRPr>
                    </a:p>
                  </a:txBody>
                  <a:tcPr marL="60383" marR="60383" marT="0" marB="0"/>
                </a:tc>
              </a:tr>
              <a:tr h="186049">
                <a:tc>
                  <a:txBody>
                    <a:bodyPr/>
                    <a:lstStyle/>
                    <a:p>
                      <a:pPr marL="402590" marR="580390" algn="ctr">
                        <a:lnSpc>
                          <a:spcPct val="150000"/>
                        </a:lnSpc>
                        <a:spcAft>
                          <a:spcPts val="0"/>
                        </a:spcAft>
                      </a:pPr>
                      <a:r>
                        <a:rPr lang="es-BO" sz="1200" kern="1200">
                          <a:effectLst/>
                        </a:rPr>
                        <a:t>30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Banner con roller</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 sz="1200" dirty="0" smtClean="0">
                          <a:effectLst/>
                        </a:rPr>
                        <a:t>CONCLUIDO</a:t>
                      </a:r>
                      <a:endParaRPr lang="es-ES" sz="1200" dirty="0">
                        <a:effectLst/>
                        <a:latin typeface="Times New Roman"/>
                        <a:ea typeface="Times New Roman"/>
                        <a:cs typeface="Times New Roman"/>
                      </a:endParaRPr>
                    </a:p>
                  </a:txBody>
                  <a:tcPr marL="60383" marR="60383" marT="0" marB="0"/>
                </a:tc>
              </a:tr>
              <a:tr h="228082">
                <a:tc>
                  <a:txBody>
                    <a:bodyPr/>
                    <a:lstStyle/>
                    <a:p>
                      <a:pPr marL="402590" marR="580390" algn="ctr">
                        <a:lnSpc>
                          <a:spcPct val="150000"/>
                        </a:lnSpc>
                        <a:spcAft>
                          <a:spcPts val="0"/>
                        </a:spcAft>
                      </a:pPr>
                      <a:r>
                        <a:rPr lang="es-BO" sz="1200" kern="1200">
                          <a:effectLst/>
                        </a:rPr>
                        <a:t>1.000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Calendarios </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BO" sz="1200" dirty="0" smtClean="0">
                          <a:effectLst/>
                        </a:rPr>
                        <a:t>PROCESO</a:t>
                      </a:r>
                      <a:endParaRPr lang="es-ES" sz="1200" dirty="0">
                        <a:effectLst/>
                        <a:latin typeface="Times New Roman"/>
                        <a:ea typeface="Times New Roman"/>
                        <a:cs typeface="Times New Roman"/>
                      </a:endParaRPr>
                    </a:p>
                  </a:txBody>
                  <a:tcPr marL="60383" marR="60383" marT="0" marB="0"/>
                </a:tc>
              </a:tr>
              <a:tr h="198107">
                <a:tc>
                  <a:txBody>
                    <a:bodyPr/>
                    <a:lstStyle/>
                    <a:p>
                      <a:pPr marL="402590" marR="580390" algn="ctr">
                        <a:lnSpc>
                          <a:spcPct val="150000"/>
                        </a:lnSpc>
                        <a:spcAft>
                          <a:spcPts val="0"/>
                        </a:spcAft>
                      </a:pPr>
                      <a:r>
                        <a:rPr lang="es-ES" sz="1200">
                          <a:effectLst/>
                        </a:rPr>
                        <a:t>3.500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dirty="0">
                          <a:effectLst/>
                        </a:rPr>
                        <a:t>Revista Salud Nº 4</a:t>
                      </a:r>
                      <a:endParaRPr lang="es-ES" sz="1200" dirty="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 sz="1200" dirty="0" smtClean="0">
                          <a:effectLst/>
                        </a:rPr>
                        <a:t>PROCESO</a:t>
                      </a:r>
                      <a:endParaRPr lang="es-ES" sz="1200" dirty="0">
                        <a:effectLst/>
                        <a:latin typeface="Times New Roman"/>
                        <a:ea typeface="Times New Roman"/>
                        <a:cs typeface="Times New Roman"/>
                      </a:endParaRPr>
                    </a:p>
                  </a:txBody>
                  <a:tcPr marL="60383" marR="60383" marT="0" marB="0"/>
                </a:tc>
              </a:tr>
              <a:tr h="240140">
                <a:tc>
                  <a:txBody>
                    <a:bodyPr/>
                    <a:lstStyle/>
                    <a:p>
                      <a:pPr marL="402590" marR="580390" algn="ctr">
                        <a:lnSpc>
                          <a:spcPct val="150000"/>
                        </a:lnSpc>
                        <a:spcAft>
                          <a:spcPts val="0"/>
                        </a:spcAft>
                      </a:pPr>
                      <a:r>
                        <a:rPr lang="es-ES" sz="1200">
                          <a:effectLst/>
                        </a:rPr>
                        <a:t>3.000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Memoria Institucional 2016</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 sz="1200" dirty="0">
                          <a:effectLst/>
                        </a:rPr>
                        <a:t>PROCESO</a:t>
                      </a:r>
                      <a:endParaRPr lang="es-ES" sz="1200" dirty="0">
                        <a:effectLst/>
                        <a:latin typeface="Times New Roman"/>
                        <a:ea typeface="Times New Roman"/>
                        <a:cs typeface="Times New Roman"/>
                      </a:endParaRPr>
                    </a:p>
                  </a:txBody>
                  <a:tcPr marL="60383" marR="60383" marT="0" marB="0"/>
                </a:tc>
              </a:tr>
              <a:tr h="210165">
                <a:tc>
                  <a:txBody>
                    <a:bodyPr/>
                    <a:lstStyle/>
                    <a:p>
                      <a:pPr marL="402590" marR="580390" algn="ctr">
                        <a:lnSpc>
                          <a:spcPct val="150000"/>
                        </a:lnSpc>
                        <a:spcAft>
                          <a:spcPts val="0"/>
                        </a:spcAft>
                      </a:pPr>
                      <a:r>
                        <a:rPr lang="es-ES" sz="1200">
                          <a:effectLst/>
                        </a:rPr>
                        <a:t>30</a:t>
                      </a:r>
                      <a:endParaRPr lang="es-ES" sz="120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dirty="0" err="1">
                          <a:effectLst/>
                        </a:rPr>
                        <a:t>Rotafolios</a:t>
                      </a:r>
                      <a:r>
                        <a:rPr lang="es-BO" sz="1200" kern="1200" dirty="0">
                          <a:effectLst/>
                        </a:rPr>
                        <a:t> Salud</a:t>
                      </a:r>
                      <a:endParaRPr lang="es-ES" sz="1200" dirty="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ES" sz="1200" dirty="0">
                          <a:effectLst/>
                        </a:rPr>
                        <a:t>PROCESO</a:t>
                      </a:r>
                      <a:endParaRPr lang="es-ES" sz="1200" dirty="0">
                        <a:effectLst/>
                        <a:latin typeface="Times New Roman"/>
                        <a:ea typeface="Times New Roman"/>
                        <a:cs typeface="Times New Roman"/>
                      </a:endParaRPr>
                    </a:p>
                  </a:txBody>
                  <a:tcPr marL="60383" marR="60383" marT="0" marB="0"/>
                </a:tc>
              </a:tr>
              <a:tr h="216024">
                <a:tc>
                  <a:txBody>
                    <a:bodyPr/>
                    <a:lstStyle/>
                    <a:p>
                      <a:pPr marL="402590" marR="580390" algn="ctr">
                        <a:lnSpc>
                          <a:spcPct val="150000"/>
                        </a:lnSpc>
                        <a:spcAft>
                          <a:spcPts val="0"/>
                        </a:spcAft>
                      </a:pPr>
                      <a:r>
                        <a:rPr lang="es-ES" sz="1200" dirty="0">
                          <a:effectLst/>
                        </a:rPr>
                        <a:t>50</a:t>
                      </a:r>
                      <a:endParaRPr lang="es-ES" sz="1200" dirty="0">
                        <a:effectLst/>
                        <a:latin typeface="Calibri"/>
                        <a:cs typeface="Times New Roman"/>
                      </a:endParaRPr>
                    </a:p>
                  </a:txBody>
                  <a:tcPr marL="60383" marR="60383" marT="0" marB="0">
                    <a:solidFill>
                      <a:srgbClr val="008000"/>
                    </a:solidFill>
                  </a:tcPr>
                </a:tc>
                <a:tc>
                  <a:txBody>
                    <a:bodyPr/>
                    <a:lstStyle/>
                    <a:p>
                      <a:pPr algn="just">
                        <a:lnSpc>
                          <a:spcPct val="115000"/>
                        </a:lnSpc>
                        <a:spcAft>
                          <a:spcPts val="0"/>
                        </a:spcAft>
                        <a:tabLst>
                          <a:tab pos="1494790" algn="l"/>
                        </a:tabLst>
                      </a:pPr>
                      <a:r>
                        <a:rPr lang="es-BO" sz="1200" kern="1200">
                          <a:effectLst/>
                        </a:rPr>
                        <a:t>Letreros en acrílico (Misión – Visión, Derechos y Obligaciones del Asegurado)</a:t>
                      </a:r>
                      <a:endParaRPr lang="es-ES" sz="1200">
                        <a:effectLst/>
                        <a:latin typeface="Times New Roman"/>
                        <a:ea typeface="Times New Roman"/>
                        <a:cs typeface="Times New Roman"/>
                      </a:endParaRPr>
                    </a:p>
                  </a:txBody>
                  <a:tcPr marL="60383" marR="60383" marT="0" marB="0"/>
                </a:tc>
                <a:tc>
                  <a:txBody>
                    <a:bodyPr/>
                    <a:lstStyle/>
                    <a:p>
                      <a:pPr>
                        <a:lnSpc>
                          <a:spcPct val="115000"/>
                        </a:lnSpc>
                        <a:spcAft>
                          <a:spcPts val="0"/>
                        </a:spcAft>
                      </a:pPr>
                      <a:r>
                        <a:rPr lang="es-BO" sz="1200" dirty="0">
                          <a:effectLst/>
                        </a:rPr>
                        <a:t> </a:t>
                      </a:r>
                      <a:r>
                        <a:rPr lang="es-ES" sz="1200" dirty="0" smtClean="0">
                          <a:effectLst/>
                        </a:rPr>
                        <a:t>PROCESO</a:t>
                      </a:r>
                      <a:endParaRPr lang="es-ES" sz="1200" dirty="0">
                        <a:effectLst/>
                        <a:latin typeface="Times New Roman"/>
                        <a:ea typeface="Times New Roman"/>
                        <a:cs typeface="Times New Roman"/>
                      </a:endParaRPr>
                    </a:p>
                  </a:txBody>
                  <a:tcPr marL="60383" marR="60383" marT="0" marB="0"/>
                </a:tc>
              </a:tr>
            </a:tbl>
          </a:graphicData>
        </a:graphic>
      </p:graphicFrame>
      <p:sp>
        <p:nvSpPr>
          <p:cNvPr id="4" name="3 Rectángulo"/>
          <p:cNvSpPr/>
          <p:nvPr/>
        </p:nvSpPr>
        <p:spPr>
          <a:xfrm>
            <a:off x="395536" y="1101517"/>
            <a:ext cx="2514535" cy="369332"/>
          </a:xfrm>
          <a:prstGeom prst="rect">
            <a:avLst/>
          </a:prstGeom>
        </p:spPr>
        <p:txBody>
          <a:bodyPr wrap="none">
            <a:spAutoFit/>
          </a:bodyPr>
          <a:lstStyle/>
          <a:p>
            <a:pPr marL="88900" lvl="4"/>
            <a:r>
              <a:rPr lang="es-ES" b="1" dirty="0" smtClean="0"/>
              <a:t>PRODUCCIÓN IMPRESA</a:t>
            </a:r>
            <a:endParaRPr lang="es-ES" b="1" dirty="0"/>
          </a:p>
        </p:txBody>
      </p:sp>
      <p:sp>
        <p:nvSpPr>
          <p:cNvPr id="9" name="8 Rectángulo"/>
          <p:cNvSpPr>
            <a:spLocks noChangeArrowheads="1"/>
          </p:cNvSpPr>
          <p:nvPr/>
        </p:nvSpPr>
        <p:spPr bwMode="auto">
          <a:xfrm>
            <a:off x="382638" y="6309320"/>
            <a:ext cx="39869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Supervisión Regional de Relaciones Públicas y Protocolo</a:t>
            </a:r>
            <a:endParaRPr lang="es-ES" sz="1100" dirty="0"/>
          </a:p>
        </p:txBody>
      </p:sp>
    </p:spTree>
    <p:extLst>
      <p:ext uri="{BB962C8B-B14F-4D97-AF65-F5344CB8AC3E}">
        <p14:creationId xmlns:p14="http://schemas.microsoft.com/office/powerpoint/2010/main" val="8547310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602801" y="116632"/>
            <a:ext cx="5970929" cy="984885"/>
          </a:xfrm>
          <a:prstGeom prst="rect">
            <a:avLst/>
          </a:prstGeom>
        </p:spPr>
        <p:txBody>
          <a:bodyPr wrap="none">
            <a:spAutoFit/>
          </a:bodyPr>
          <a:lstStyle/>
          <a:p>
            <a:pPr lvl="0" algn="ctr"/>
            <a:r>
              <a:rPr lang="es-ES" sz="2900" b="1" dirty="0" smtClean="0">
                <a:solidFill>
                  <a:srgbClr val="0A5E24"/>
                </a:solidFill>
                <a:latin typeface="Calibri"/>
              </a:rPr>
              <a:t>SUPERVISIÓN REGIONAL DE </a:t>
            </a:r>
          </a:p>
          <a:p>
            <a:pPr lvl="0" algn="ctr"/>
            <a:r>
              <a:rPr lang="es-ES" sz="2900" b="1" dirty="0" smtClean="0">
                <a:solidFill>
                  <a:srgbClr val="0A5E24"/>
                </a:solidFill>
                <a:latin typeface="Calibri"/>
              </a:rPr>
              <a:t>RELACIONES PÚBLICAS Y PROTOCOLO</a:t>
            </a:r>
            <a:endParaRPr lang="es-ES" sz="2900" dirty="0">
              <a:solidFill>
                <a:prstClr val="black"/>
              </a:solidFill>
            </a:endParaRPr>
          </a:p>
        </p:txBody>
      </p:sp>
      <p:sp>
        <p:nvSpPr>
          <p:cNvPr id="6" name="5 Rectángulo"/>
          <p:cNvSpPr/>
          <p:nvPr/>
        </p:nvSpPr>
        <p:spPr>
          <a:xfrm>
            <a:off x="395536" y="1340768"/>
            <a:ext cx="3028008" cy="369332"/>
          </a:xfrm>
          <a:prstGeom prst="rect">
            <a:avLst/>
          </a:prstGeom>
        </p:spPr>
        <p:txBody>
          <a:bodyPr wrap="none">
            <a:spAutoFit/>
          </a:bodyPr>
          <a:lstStyle/>
          <a:p>
            <a:pPr marL="88900" lvl="4"/>
            <a:r>
              <a:rPr lang="es-ES" b="1" dirty="0" smtClean="0"/>
              <a:t>PRODUCCIÓN  AUDIOVISUAL</a:t>
            </a:r>
            <a:endParaRPr lang="es-ES" b="1" dirty="0"/>
          </a:p>
        </p:txBody>
      </p:sp>
      <p:graphicFrame>
        <p:nvGraphicFramePr>
          <p:cNvPr id="2" name="1 Tabla"/>
          <p:cNvGraphicFramePr>
            <a:graphicFrameLocks noGrp="1"/>
          </p:cNvGraphicFramePr>
          <p:nvPr>
            <p:extLst>
              <p:ext uri="{D42A27DB-BD31-4B8C-83A1-F6EECF244321}">
                <p14:modId xmlns:p14="http://schemas.microsoft.com/office/powerpoint/2010/main" val="3817709035"/>
              </p:ext>
            </p:extLst>
          </p:nvPr>
        </p:nvGraphicFramePr>
        <p:xfrm>
          <a:off x="554614" y="1828800"/>
          <a:ext cx="7761802" cy="1600200"/>
        </p:xfrm>
        <a:graphic>
          <a:graphicData uri="http://schemas.openxmlformats.org/drawingml/2006/table">
            <a:tbl>
              <a:tblPr firstRow="1" firstCol="1" bandRow="1">
                <a:tableStyleId>{F5AB1C69-6EDB-4FF4-983F-18BD219EF322}</a:tableStyleId>
              </a:tblPr>
              <a:tblGrid>
                <a:gridCol w="1641122"/>
                <a:gridCol w="3384376"/>
                <a:gridCol w="2736304"/>
              </a:tblGrid>
              <a:tr h="0">
                <a:tc>
                  <a:txBody>
                    <a:bodyPr/>
                    <a:lstStyle/>
                    <a:p>
                      <a:pPr algn="ctr">
                        <a:lnSpc>
                          <a:spcPct val="115000"/>
                        </a:lnSpc>
                        <a:spcAft>
                          <a:spcPts val="0"/>
                        </a:spcAft>
                        <a:tabLst>
                          <a:tab pos="1494790" algn="l"/>
                        </a:tabLst>
                      </a:pPr>
                      <a:r>
                        <a:rPr lang="es-ES_tradnl" sz="1200" dirty="0">
                          <a:effectLst/>
                        </a:rPr>
                        <a:t> </a:t>
                      </a:r>
                      <a:endParaRPr lang="es-ES" sz="1200" dirty="0">
                        <a:effectLst/>
                      </a:endParaRPr>
                    </a:p>
                    <a:p>
                      <a:pPr algn="ctr">
                        <a:lnSpc>
                          <a:spcPct val="115000"/>
                        </a:lnSpc>
                        <a:spcAft>
                          <a:spcPts val="0"/>
                        </a:spcAft>
                        <a:tabLst>
                          <a:tab pos="1494790" algn="l"/>
                        </a:tabLst>
                      </a:pPr>
                      <a:r>
                        <a:rPr lang="es-ES" sz="1200" dirty="0">
                          <a:effectLst/>
                        </a:rPr>
                        <a:t>CANTIDAD</a:t>
                      </a:r>
                      <a:endParaRPr lang="es-ES" sz="1200" dirty="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1494790" algn="l"/>
                        </a:tabLst>
                      </a:pPr>
                      <a:r>
                        <a:rPr lang="es-ES_tradnl" sz="1200" dirty="0">
                          <a:effectLst/>
                        </a:rPr>
                        <a:t> </a:t>
                      </a:r>
                      <a:endParaRPr lang="es-ES" sz="1200" dirty="0">
                        <a:effectLst/>
                      </a:endParaRPr>
                    </a:p>
                    <a:p>
                      <a:pPr algn="ctr">
                        <a:lnSpc>
                          <a:spcPct val="115000"/>
                        </a:lnSpc>
                        <a:spcAft>
                          <a:spcPts val="0"/>
                        </a:spcAft>
                        <a:tabLst>
                          <a:tab pos="1494790" algn="l"/>
                        </a:tabLst>
                      </a:pPr>
                      <a:r>
                        <a:rPr lang="es-ES" sz="1200" dirty="0">
                          <a:effectLst/>
                        </a:rPr>
                        <a:t>DETALLE</a:t>
                      </a:r>
                      <a:endParaRPr lang="es-ES" sz="1200" dirty="0">
                        <a:effectLst/>
                        <a:latin typeface="Times New Roman"/>
                        <a:ea typeface="Times New Roman"/>
                        <a:cs typeface="Times New Roman"/>
                      </a:endParaRPr>
                    </a:p>
                  </a:txBody>
                  <a:tcPr marL="68580" marR="68580" marT="0" marB="0">
                    <a:solidFill>
                      <a:srgbClr val="008000"/>
                    </a:solidFill>
                  </a:tcPr>
                </a:tc>
                <a:tc>
                  <a:txBody>
                    <a:bodyPr/>
                    <a:lstStyle/>
                    <a:p>
                      <a:pPr algn="ctr">
                        <a:lnSpc>
                          <a:spcPct val="115000"/>
                        </a:lnSpc>
                        <a:spcAft>
                          <a:spcPts val="0"/>
                        </a:spcAft>
                        <a:tabLst>
                          <a:tab pos="1494790" algn="l"/>
                        </a:tabLst>
                      </a:pPr>
                      <a:r>
                        <a:rPr lang="es-ES_tradnl" sz="1200" dirty="0">
                          <a:effectLst/>
                        </a:rPr>
                        <a:t> </a:t>
                      </a:r>
                      <a:endParaRPr lang="es-ES" sz="1200" dirty="0">
                        <a:effectLst/>
                      </a:endParaRPr>
                    </a:p>
                    <a:p>
                      <a:pPr algn="ctr">
                        <a:lnSpc>
                          <a:spcPct val="115000"/>
                        </a:lnSpc>
                        <a:spcAft>
                          <a:spcPts val="0"/>
                        </a:spcAft>
                        <a:tabLst>
                          <a:tab pos="1494790" algn="l"/>
                        </a:tabLst>
                      </a:pPr>
                      <a:r>
                        <a:rPr lang="es-ES" sz="1200" dirty="0">
                          <a:effectLst/>
                        </a:rPr>
                        <a:t>OBSERVACIÓN</a:t>
                      </a:r>
                    </a:p>
                    <a:p>
                      <a:pPr algn="ctr">
                        <a:lnSpc>
                          <a:spcPct val="115000"/>
                        </a:lnSpc>
                        <a:spcAft>
                          <a:spcPts val="0"/>
                        </a:spcAft>
                        <a:tabLst>
                          <a:tab pos="1494790" algn="l"/>
                        </a:tabLst>
                      </a:pPr>
                      <a:r>
                        <a:rPr lang="es-ES_tradnl" sz="1200" dirty="0">
                          <a:effectLst/>
                        </a:rPr>
                        <a:t> </a:t>
                      </a:r>
                      <a:endParaRPr lang="es-ES" sz="1200" dirty="0">
                        <a:effectLst/>
                        <a:latin typeface="Times New Roman"/>
                        <a:ea typeface="Times New Roman"/>
                        <a:cs typeface="Times New Roman"/>
                      </a:endParaRPr>
                    </a:p>
                  </a:txBody>
                  <a:tcPr marL="68580" marR="68580" marT="0" marB="0">
                    <a:solidFill>
                      <a:srgbClr val="008000"/>
                    </a:solidFill>
                  </a:tcPr>
                </a:tc>
              </a:tr>
              <a:tr h="0">
                <a:tc>
                  <a:txBody>
                    <a:bodyPr/>
                    <a:lstStyle/>
                    <a:p>
                      <a:pPr algn="ctr">
                        <a:lnSpc>
                          <a:spcPct val="150000"/>
                        </a:lnSpc>
                        <a:spcAft>
                          <a:spcPts val="0"/>
                        </a:spcAft>
                      </a:pPr>
                      <a:r>
                        <a:rPr lang="es-ES" sz="1200">
                          <a:effectLst/>
                        </a:rPr>
                        <a:t>7</a:t>
                      </a:r>
                    </a:p>
                    <a:p>
                      <a:pPr algn="ctr">
                        <a:lnSpc>
                          <a:spcPct val="115000"/>
                        </a:lnSpc>
                        <a:spcAft>
                          <a:spcPts val="0"/>
                        </a:spcAft>
                        <a:tabLst>
                          <a:tab pos="1494790" algn="l"/>
                        </a:tabLst>
                      </a:pPr>
                      <a:r>
                        <a:rPr lang="es-ES_tradnl" sz="1200">
                          <a:effectLst/>
                        </a:rPr>
                        <a:t> </a:t>
                      </a:r>
                      <a:endParaRPr lang="es-ES" sz="1200">
                        <a:effectLst/>
                        <a:latin typeface="Times New Roman"/>
                        <a:ea typeface="Times New Roman"/>
                        <a:cs typeface="Times New Roman"/>
                      </a:endParaRPr>
                    </a:p>
                  </a:txBody>
                  <a:tcPr marL="68580" marR="68580" marT="0" marB="0">
                    <a:solidFill>
                      <a:srgbClr val="008000"/>
                    </a:solidFill>
                  </a:tcPr>
                </a:tc>
                <a:tc>
                  <a:txBody>
                    <a:bodyPr/>
                    <a:lstStyle/>
                    <a:p>
                      <a:pPr algn="just">
                        <a:lnSpc>
                          <a:spcPct val="115000"/>
                        </a:lnSpc>
                        <a:spcAft>
                          <a:spcPts val="0"/>
                        </a:spcAft>
                        <a:tabLst>
                          <a:tab pos="1494790" algn="l"/>
                        </a:tabLst>
                      </a:pPr>
                      <a:r>
                        <a:rPr lang="es-ES" sz="1200" dirty="0">
                          <a:effectLst/>
                        </a:rPr>
                        <a:t>Spot promoción de la salud</a:t>
                      </a:r>
                      <a:endParaRPr lang="es-ES" sz="1200" dirty="0">
                        <a:effectLst/>
                        <a:latin typeface="Times New Roman"/>
                        <a:ea typeface="Times New Roman"/>
                        <a:cs typeface="Times New Roman"/>
                      </a:endParaRPr>
                    </a:p>
                  </a:txBody>
                  <a:tcPr marL="68580" marR="68580" marT="0" marB="0"/>
                </a:tc>
                <a:tc>
                  <a:txBody>
                    <a:bodyPr/>
                    <a:lstStyle/>
                    <a:p>
                      <a:pPr>
                        <a:lnSpc>
                          <a:spcPct val="115000"/>
                        </a:lnSpc>
                        <a:spcAft>
                          <a:spcPts val="0"/>
                        </a:spcAft>
                        <a:tabLst>
                          <a:tab pos="1494790" algn="l"/>
                        </a:tabLst>
                      </a:pPr>
                      <a:r>
                        <a:rPr lang="es-ES" sz="1200">
                          <a:effectLst/>
                        </a:rPr>
                        <a:t>CONCLUIDO difundidos por Circuito cerrado del C.I.M.F.A. M.A.V. y Adm. Reg.</a:t>
                      </a:r>
                      <a:endParaRPr lang="es-ES" sz="12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BO" sz="1200" kern="1200" dirty="0">
                          <a:effectLst/>
                        </a:rPr>
                        <a:t>1</a:t>
                      </a:r>
                      <a:endParaRPr lang="es-ES" sz="1200" dirty="0">
                        <a:effectLst/>
                      </a:endParaRPr>
                    </a:p>
                    <a:p>
                      <a:pPr algn="ctr">
                        <a:lnSpc>
                          <a:spcPct val="115000"/>
                        </a:lnSpc>
                        <a:spcAft>
                          <a:spcPts val="0"/>
                        </a:spcAft>
                        <a:tabLst>
                          <a:tab pos="1494790" algn="l"/>
                        </a:tabLst>
                      </a:pPr>
                      <a:r>
                        <a:rPr lang="es-ES_tradnl" sz="1200" dirty="0">
                          <a:effectLst/>
                        </a:rPr>
                        <a:t> </a:t>
                      </a:r>
                      <a:endParaRPr lang="es-ES" sz="1200" dirty="0">
                        <a:effectLst/>
                        <a:latin typeface="Times New Roman"/>
                        <a:ea typeface="Times New Roman"/>
                        <a:cs typeface="Times New Roman"/>
                      </a:endParaRPr>
                    </a:p>
                  </a:txBody>
                  <a:tcPr marL="68580" marR="68580" marT="0" marB="0">
                    <a:solidFill>
                      <a:srgbClr val="008000"/>
                    </a:solidFill>
                  </a:tcPr>
                </a:tc>
                <a:tc>
                  <a:txBody>
                    <a:bodyPr/>
                    <a:lstStyle/>
                    <a:p>
                      <a:pPr algn="just">
                        <a:lnSpc>
                          <a:spcPct val="115000"/>
                        </a:lnSpc>
                        <a:spcAft>
                          <a:spcPts val="0"/>
                        </a:spcAft>
                        <a:tabLst>
                          <a:tab pos="1494790" algn="l"/>
                        </a:tabLst>
                      </a:pPr>
                      <a:r>
                        <a:rPr lang="es-BO" sz="1200" kern="1200" dirty="0">
                          <a:effectLst/>
                        </a:rPr>
                        <a:t>Spot difusión de Beneficios del Complemento Nutricional ¨Carmelo¨ </a:t>
                      </a:r>
                      <a:endParaRPr lang="es-ES" sz="1200" dirty="0">
                        <a:effectLst/>
                        <a:latin typeface="Times New Roman"/>
                        <a:ea typeface="Times New Roman"/>
                        <a:cs typeface="Times New Roman"/>
                      </a:endParaRPr>
                    </a:p>
                  </a:txBody>
                  <a:tcPr marL="68580" marR="68580" marT="0" marB="0"/>
                </a:tc>
                <a:tc>
                  <a:txBody>
                    <a:bodyPr/>
                    <a:lstStyle/>
                    <a:p>
                      <a:pPr>
                        <a:lnSpc>
                          <a:spcPct val="115000"/>
                        </a:lnSpc>
                        <a:spcAft>
                          <a:spcPts val="0"/>
                        </a:spcAft>
                        <a:tabLst>
                          <a:tab pos="1494790" algn="l"/>
                        </a:tabLst>
                      </a:pPr>
                      <a:r>
                        <a:rPr lang="es-ES" sz="1200" dirty="0">
                          <a:effectLst/>
                        </a:rPr>
                        <a:t>CONCLUIDO difundido por Canal 4 Red ATB </a:t>
                      </a:r>
                      <a:r>
                        <a:rPr lang="es-ES" sz="1200" baseline="0" dirty="0" smtClean="0">
                          <a:effectLst/>
                        </a:rPr>
                        <a:t> (</a:t>
                      </a:r>
                      <a:r>
                        <a:rPr lang="es-ES" sz="1200" dirty="0" smtClean="0">
                          <a:effectLst/>
                        </a:rPr>
                        <a:t>Noticiero Meridiano).</a:t>
                      </a:r>
                      <a:endParaRPr lang="es-ES" sz="1200" dirty="0">
                        <a:effectLst/>
                        <a:latin typeface="Times New Roman"/>
                        <a:ea typeface="Times New Roman"/>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705082444"/>
              </p:ext>
            </p:extLst>
          </p:nvPr>
        </p:nvGraphicFramePr>
        <p:xfrm>
          <a:off x="611560" y="4221088"/>
          <a:ext cx="7632848" cy="1226820"/>
        </p:xfrm>
        <a:graphic>
          <a:graphicData uri="http://schemas.openxmlformats.org/drawingml/2006/table">
            <a:tbl>
              <a:tblPr firstRow="1" firstCol="1" bandRow="1">
                <a:tableStyleId>{F5AB1C69-6EDB-4FF4-983F-18BD219EF322}</a:tableStyleId>
              </a:tblPr>
              <a:tblGrid>
                <a:gridCol w="2558063"/>
                <a:gridCol w="5074785"/>
              </a:tblGrid>
              <a:tr h="176530">
                <a:tc>
                  <a:txBody>
                    <a:bodyPr/>
                    <a:lstStyle/>
                    <a:p>
                      <a:pPr marL="275590" marR="834390" indent="-6350" algn="ctr">
                        <a:lnSpc>
                          <a:spcPct val="115000"/>
                        </a:lnSpc>
                        <a:spcAft>
                          <a:spcPts val="15"/>
                        </a:spcAft>
                      </a:pPr>
                      <a:r>
                        <a:rPr lang="es-BO" sz="1400" dirty="0">
                          <a:effectLst/>
                        </a:rPr>
                        <a:t>CANTIDAD</a:t>
                      </a:r>
                      <a:endParaRPr lang="es-ES" sz="1400" dirty="0">
                        <a:solidFill>
                          <a:schemeClr val="tx1"/>
                        </a:solidFill>
                        <a:effectLst/>
                        <a:latin typeface="Calibri"/>
                        <a:ea typeface="Calibri"/>
                        <a:cs typeface="Times New Roman"/>
                      </a:endParaRPr>
                    </a:p>
                  </a:txBody>
                  <a:tcPr marL="68580" marR="68580" marT="0" marB="0">
                    <a:solidFill>
                      <a:srgbClr val="008000"/>
                    </a:solidFill>
                  </a:tcPr>
                </a:tc>
                <a:tc>
                  <a:txBody>
                    <a:bodyPr/>
                    <a:lstStyle/>
                    <a:p>
                      <a:pPr marL="275590" marR="834390" indent="-6350" algn="just">
                        <a:lnSpc>
                          <a:spcPct val="115000"/>
                        </a:lnSpc>
                        <a:spcAft>
                          <a:spcPts val="15"/>
                        </a:spcAft>
                      </a:pPr>
                      <a:r>
                        <a:rPr lang="es-BO" sz="1400" dirty="0">
                          <a:effectLst/>
                        </a:rPr>
                        <a:t>DETALLE</a:t>
                      </a:r>
                      <a:endParaRPr lang="es-ES" sz="1400" dirty="0">
                        <a:solidFill>
                          <a:schemeClr val="tx1"/>
                        </a:solidFill>
                        <a:effectLst/>
                        <a:latin typeface="Calibri"/>
                        <a:ea typeface="Calibri"/>
                        <a:cs typeface="Times New Roman"/>
                      </a:endParaRPr>
                    </a:p>
                  </a:txBody>
                  <a:tcPr marL="68580" marR="68580" marT="0" marB="0">
                    <a:solidFill>
                      <a:srgbClr val="008000"/>
                    </a:solidFill>
                  </a:tcPr>
                </a:tc>
              </a:tr>
              <a:tr h="0">
                <a:tc>
                  <a:txBody>
                    <a:bodyPr/>
                    <a:lstStyle/>
                    <a:p>
                      <a:pPr marL="275590" marR="834390" indent="-6350" algn="ctr">
                        <a:lnSpc>
                          <a:spcPct val="115000"/>
                        </a:lnSpc>
                        <a:spcAft>
                          <a:spcPts val="15"/>
                        </a:spcAft>
                      </a:pPr>
                      <a:r>
                        <a:rPr lang="es-BO" sz="1400" dirty="0" smtClean="0">
                          <a:effectLst/>
                        </a:rPr>
                        <a:t>5</a:t>
                      </a:r>
                      <a:endParaRPr lang="es-ES" sz="1400" dirty="0">
                        <a:solidFill>
                          <a:schemeClr val="tx1"/>
                        </a:solidFill>
                        <a:effectLst/>
                        <a:latin typeface="Calibri"/>
                        <a:ea typeface="Calibri"/>
                        <a:cs typeface="Times New Roman"/>
                      </a:endParaRPr>
                    </a:p>
                  </a:txBody>
                  <a:tcPr marL="68580" marR="68580" marT="0" marB="0">
                    <a:solidFill>
                      <a:srgbClr val="008000"/>
                    </a:solidFill>
                  </a:tcPr>
                </a:tc>
                <a:tc>
                  <a:txBody>
                    <a:bodyPr/>
                    <a:lstStyle/>
                    <a:p>
                      <a:pPr marL="275590" marR="834390" indent="-6350" algn="just">
                        <a:lnSpc>
                          <a:spcPct val="115000"/>
                        </a:lnSpc>
                        <a:spcAft>
                          <a:spcPts val="15"/>
                        </a:spcAft>
                      </a:pPr>
                      <a:r>
                        <a:rPr lang="es-BO" sz="1400" dirty="0">
                          <a:effectLst/>
                        </a:rPr>
                        <a:t>Actos protocolares </a:t>
                      </a:r>
                      <a:endParaRPr lang="es-ES" sz="1400" dirty="0">
                        <a:solidFill>
                          <a:schemeClr val="tx1"/>
                        </a:solidFill>
                        <a:effectLst/>
                        <a:latin typeface="Calibri"/>
                        <a:ea typeface="Calibri"/>
                        <a:cs typeface="Times New Roman"/>
                      </a:endParaRPr>
                    </a:p>
                  </a:txBody>
                  <a:tcPr marL="68580" marR="68580" marT="0" marB="0"/>
                </a:tc>
              </a:tr>
              <a:tr h="0">
                <a:tc>
                  <a:txBody>
                    <a:bodyPr/>
                    <a:lstStyle/>
                    <a:p>
                      <a:pPr marL="275590" marR="834390" indent="-6350" algn="ctr">
                        <a:lnSpc>
                          <a:spcPct val="115000"/>
                        </a:lnSpc>
                        <a:spcAft>
                          <a:spcPts val="15"/>
                        </a:spcAft>
                      </a:pPr>
                      <a:r>
                        <a:rPr lang="es-BO" sz="1400" dirty="0" smtClean="0">
                          <a:effectLst/>
                        </a:rPr>
                        <a:t>5</a:t>
                      </a:r>
                      <a:endParaRPr lang="es-ES" sz="1400" dirty="0">
                        <a:solidFill>
                          <a:schemeClr val="tx1"/>
                        </a:solidFill>
                        <a:effectLst/>
                        <a:latin typeface="Calibri"/>
                        <a:ea typeface="Calibri"/>
                        <a:cs typeface="Times New Roman"/>
                      </a:endParaRPr>
                    </a:p>
                  </a:txBody>
                  <a:tcPr marL="68580" marR="68580" marT="0" marB="0">
                    <a:solidFill>
                      <a:srgbClr val="008000"/>
                    </a:solidFill>
                  </a:tcPr>
                </a:tc>
                <a:tc>
                  <a:txBody>
                    <a:bodyPr/>
                    <a:lstStyle/>
                    <a:p>
                      <a:pPr marL="275590" marR="834390" indent="-6350" algn="just">
                        <a:lnSpc>
                          <a:spcPct val="115000"/>
                        </a:lnSpc>
                        <a:spcAft>
                          <a:spcPts val="15"/>
                        </a:spcAft>
                      </a:pPr>
                      <a:r>
                        <a:rPr lang="es-BO" sz="1400" dirty="0">
                          <a:effectLst/>
                        </a:rPr>
                        <a:t>Conferencias de </a:t>
                      </a:r>
                      <a:r>
                        <a:rPr lang="es-BO" sz="1400" dirty="0" smtClean="0">
                          <a:effectLst/>
                        </a:rPr>
                        <a:t>Prensa</a:t>
                      </a:r>
                      <a:r>
                        <a:rPr lang="es-BO" sz="1400" baseline="0" dirty="0" smtClean="0">
                          <a:effectLst/>
                        </a:rPr>
                        <a:t> y visita a medios</a:t>
                      </a:r>
                      <a:endParaRPr lang="es-ES" sz="1400" dirty="0">
                        <a:solidFill>
                          <a:schemeClr val="tx1"/>
                        </a:solidFill>
                        <a:effectLst/>
                        <a:latin typeface="Calibri"/>
                        <a:ea typeface="Calibri"/>
                        <a:cs typeface="Times New Roman"/>
                      </a:endParaRPr>
                    </a:p>
                  </a:txBody>
                  <a:tcPr marL="68580" marR="68580" marT="0" marB="0"/>
                </a:tc>
              </a:tr>
              <a:tr h="0">
                <a:tc>
                  <a:txBody>
                    <a:bodyPr/>
                    <a:lstStyle/>
                    <a:p>
                      <a:pPr marL="275590" marR="834390" indent="-6350" algn="ctr">
                        <a:lnSpc>
                          <a:spcPct val="115000"/>
                        </a:lnSpc>
                        <a:spcAft>
                          <a:spcPts val="15"/>
                        </a:spcAft>
                      </a:pPr>
                      <a:r>
                        <a:rPr lang="es-BO" sz="1400" dirty="0" smtClean="0">
                          <a:effectLst/>
                        </a:rPr>
                        <a:t>17</a:t>
                      </a:r>
                      <a:endParaRPr lang="es-ES" sz="1400" dirty="0">
                        <a:solidFill>
                          <a:schemeClr val="tx1"/>
                        </a:solidFill>
                        <a:effectLst/>
                        <a:latin typeface="Calibri"/>
                        <a:ea typeface="Calibri"/>
                        <a:cs typeface="Times New Roman"/>
                      </a:endParaRPr>
                    </a:p>
                  </a:txBody>
                  <a:tcPr marL="68580" marR="68580" marT="0" marB="0">
                    <a:solidFill>
                      <a:srgbClr val="008000"/>
                    </a:solidFill>
                  </a:tcPr>
                </a:tc>
                <a:tc>
                  <a:txBody>
                    <a:bodyPr/>
                    <a:lstStyle/>
                    <a:p>
                      <a:pPr marL="275590" marR="834390" indent="-6350" algn="just">
                        <a:lnSpc>
                          <a:spcPct val="115000"/>
                        </a:lnSpc>
                        <a:spcAft>
                          <a:spcPts val="15"/>
                        </a:spcAft>
                      </a:pPr>
                      <a:r>
                        <a:rPr lang="es-BO" sz="1400" dirty="0">
                          <a:effectLst/>
                        </a:rPr>
                        <a:t>Cursos y Talleres de Capacitación Regionales y Nacionales</a:t>
                      </a:r>
                      <a:endParaRPr lang="es-ES" sz="1400" dirty="0">
                        <a:solidFill>
                          <a:schemeClr val="tx1"/>
                        </a:solidFill>
                        <a:effectLst/>
                        <a:latin typeface="Calibri"/>
                        <a:ea typeface="Calibri"/>
                        <a:cs typeface="Times New Roman"/>
                      </a:endParaRPr>
                    </a:p>
                  </a:txBody>
                  <a:tcPr marL="68580" marR="68580" marT="0" marB="0"/>
                </a:tc>
              </a:tr>
            </a:tbl>
          </a:graphicData>
        </a:graphic>
      </p:graphicFrame>
      <p:sp>
        <p:nvSpPr>
          <p:cNvPr id="9" name="8 Rectángulo"/>
          <p:cNvSpPr/>
          <p:nvPr/>
        </p:nvSpPr>
        <p:spPr>
          <a:xfrm>
            <a:off x="547936" y="3717032"/>
            <a:ext cx="5074466" cy="369332"/>
          </a:xfrm>
          <a:prstGeom prst="rect">
            <a:avLst/>
          </a:prstGeom>
        </p:spPr>
        <p:txBody>
          <a:bodyPr wrap="none">
            <a:spAutoFit/>
          </a:bodyPr>
          <a:lstStyle/>
          <a:p>
            <a:pPr marL="88900" lvl="4"/>
            <a:r>
              <a:rPr lang="es-ES" b="1" dirty="0" smtClean="0"/>
              <a:t>ORGANIZACIÓN Y APOYO LOGÍSTICO EN EVENTOS </a:t>
            </a:r>
            <a:endParaRPr lang="es-ES" b="1" dirty="0"/>
          </a:p>
        </p:txBody>
      </p:sp>
      <p:sp>
        <p:nvSpPr>
          <p:cNvPr id="10" name="9 Rectángulo"/>
          <p:cNvSpPr>
            <a:spLocks noChangeArrowheads="1"/>
          </p:cNvSpPr>
          <p:nvPr/>
        </p:nvSpPr>
        <p:spPr bwMode="auto">
          <a:xfrm>
            <a:off x="611560" y="5445224"/>
            <a:ext cx="39869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Supervisión Regional de Relaciones Públicas y Protocolo</a:t>
            </a:r>
            <a:endParaRPr lang="es-ES" sz="1100" dirty="0"/>
          </a:p>
        </p:txBody>
      </p:sp>
    </p:spTree>
    <p:extLst>
      <p:ext uri="{BB962C8B-B14F-4D97-AF65-F5344CB8AC3E}">
        <p14:creationId xmlns:p14="http://schemas.microsoft.com/office/powerpoint/2010/main" val="3975460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602801" y="116632"/>
            <a:ext cx="5970929" cy="984885"/>
          </a:xfrm>
          <a:prstGeom prst="rect">
            <a:avLst/>
          </a:prstGeom>
        </p:spPr>
        <p:txBody>
          <a:bodyPr wrap="none">
            <a:spAutoFit/>
          </a:bodyPr>
          <a:lstStyle/>
          <a:p>
            <a:pPr lvl="0" algn="ctr"/>
            <a:r>
              <a:rPr lang="es-ES" sz="2900" b="1" dirty="0" smtClean="0">
                <a:solidFill>
                  <a:srgbClr val="0A5E24"/>
                </a:solidFill>
                <a:latin typeface="Calibri"/>
              </a:rPr>
              <a:t>SUPERVISIÓN REGIONAL DE </a:t>
            </a:r>
          </a:p>
          <a:p>
            <a:pPr lvl="0" algn="ctr"/>
            <a:r>
              <a:rPr lang="es-ES" sz="2900" b="1" dirty="0" smtClean="0">
                <a:solidFill>
                  <a:srgbClr val="0A5E24"/>
                </a:solidFill>
                <a:latin typeface="Calibri"/>
              </a:rPr>
              <a:t>RELACIONES PÚBLICAS Y PROTOCOLO</a:t>
            </a:r>
            <a:endParaRPr lang="es-ES" sz="2900" dirty="0">
              <a:solidFill>
                <a:prstClr val="black"/>
              </a:solidFill>
            </a:endParaRPr>
          </a:p>
        </p:txBody>
      </p:sp>
      <p:pic>
        <p:nvPicPr>
          <p:cNvPr id="5123" name="Picture 3" descr="C:\Users\Informes\Desktop\FOTOS Y VIDEOS  2016\Fotos material impreso producido\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22811"/>
            <a:ext cx="3384376" cy="474593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39552" y="5868749"/>
            <a:ext cx="3384376" cy="296555"/>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PRODUCCIÓN IMPRESA</a:t>
            </a:r>
            <a:endParaRPr lang="es-ES" b="1" dirty="0"/>
          </a:p>
        </p:txBody>
      </p:sp>
      <p:pic>
        <p:nvPicPr>
          <p:cNvPr id="11" name="10 Imagen" descr="Descripción: D:\Documents\Desktop\FOTOS AUDIENCIA PARCIAL 2016\Taller Nacional de Contabilida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1101517"/>
            <a:ext cx="3816424" cy="2183467"/>
          </a:xfrm>
          <a:prstGeom prst="rect">
            <a:avLst/>
          </a:prstGeom>
          <a:noFill/>
        </p:spPr>
      </p:pic>
      <p:sp>
        <p:nvSpPr>
          <p:cNvPr id="12" name="11 Rectángulo"/>
          <p:cNvSpPr/>
          <p:nvPr/>
        </p:nvSpPr>
        <p:spPr>
          <a:xfrm>
            <a:off x="4370697" y="3284984"/>
            <a:ext cx="3801703" cy="296555"/>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TALLER NACIONAL CONTABLE - PRESUPUESTAL</a:t>
            </a:r>
            <a:endParaRPr lang="es-ES" b="1" dirty="0"/>
          </a:p>
        </p:txBody>
      </p:sp>
      <p:pic>
        <p:nvPicPr>
          <p:cNvPr id="5124" name="Picture 4" descr="C:\Users\Informes\Desktop\FOTOS AUDIENCIA PARCIAL 2016\Capacitacion Inteligencia Emocional y Relaciones Humana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495"/>
          <a:stretch/>
        </p:blipFill>
        <p:spPr bwMode="auto">
          <a:xfrm>
            <a:off x="4370697" y="3717032"/>
            <a:ext cx="3801703" cy="194421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4370697" y="5661248"/>
            <a:ext cx="3801703" cy="296555"/>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CAPACITACIÓN INTELIGENCIA EMOCIONAL </a:t>
            </a:r>
            <a:endParaRPr lang="es-ES" b="1" dirty="0"/>
          </a:p>
        </p:txBody>
      </p:sp>
    </p:spTree>
    <p:extLst>
      <p:ext uri="{BB962C8B-B14F-4D97-AF65-F5344CB8AC3E}">
        <p14:creationId xmlns:p14="http://schemas.microsoft.com/office/powerpoint/2010/main" val="573113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043608" y="1916832"/>
            <a:ext cx="6984776" cy="3477875"/>
          </a:xfrm>
          <a:prstGeom prst="rect">
            <a:avLst/>
          </a:prstGeom>
        </p:spPr>
        <p:txBody>
          <a:bodyPr wrap="square">
            <a:spAutoFit/>
          </a:bodyPr>
          <a:lstStyle/>
          <a:p>
            <a:pPr algn="just"/>
            <a:r>
              <a:rPr lang="es-ES" sz="2200" dirty="0"/>
              <a:t>Considerando que los compromisos asumidos han sido atendidos en su mayoría o reprogramados en casos concretos y que se ha brindado información actualizada sobre el avance de gestión institucional; se pude concluir que la Caja Nacional de Salud Regional Cochabamba, cumple una vez más con la obligación de viabilizar el Proceso de Rendición Pública de Cuentas ante la sociedad civil, las organizaciones sociales y el control social, toda vez que es un proceso permanente, integral y que implica interacción con la ciudadanía.</a:t>
            </a:r>
          </a:p>
        </p:txBody>
      </p:sp>
      <p:sp>
        <p:nvSpPr>
          <p:cNvPr id="6" name="5 Rectángulo"/>
          <p:cNvSpPr/>
          <p:nvPr/>
        </p:nvSpPr>
        <p:spPr>
          <a:xfrm>
            <a:off x="3454033" y="655241"/>
            <a:ext cx="2235933" cy="538609"/>
          </a:xfrm>
          <a:prstGeom prst="rect">
            <a:avLst/>
          </a:prstGeom>
        </p:spPr>
        <p:txBody>
          <a:bodyPr wrap="none">
            <a:spAutoFit/>
          </a:bodyPr>
          <a:lstStyle/>
          <a:p>
            <a:pPr lvl="0" algn="ctr"/>
            <a:r>
              <a:rPr lang="es-ES" sz="2900" b="1" dirty="0" smtClean="0">
                <a:solidFill>
                  <a:srgbClr val="0A5E24"/>
                </a:solidFill>
                <a:latin typeface="Calibri"/>
              </a:rPr>
              <a:t>CONCLUSIÓN</a:t>
            </a:r>
            <a:endParaRPr lang="es-ES" sz="2900" dirty="0">
              <a:solidFill>
                <a:prstClr val="black"/>
              </a:solidFill>
            </a:endParaRPr>
          </a:p>
        </p:txBody>
      </p:sp>
    </p:spTree>
    <p:extLst>
      <p:ext uri="{BB962C8B-B14F-4D97-AF65-F5344CB8AC3E}">
        <p14:creationId xmlns:p14="http://schemas.microsoft.com/office/powerpoint/2010/main" val="3101410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1024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7"/>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67544" y="4430722"/>
            <a:ext cx="8136904" cy="1446550"/>
          </a:xfrm>
          <a:prstGeom prst="rect">
            <a:avLst/>
          </a:prstGeom>
        </p:spPr>
        <p:txBody>
          <a:bodyPr wrap="square">
            <a:spAutoFit/>
          </a:bodyPr>
          <a:lstStyle/>
          <a:p>
            <a:pPr lvl="0" algn="ctr"/>
            <a:r>
              <a:rPr lang="es-BO" sz="4400" b="1" dirty="0" smtClean="0">
                <a:solidFill>
                  <a:srgbClr val="0A5E24"/>
                </a:solidFill>
                <a:latin typeface="Lucida Sans Unicode"/>
              </a:rPr>
              <a:t>GRACIAS POR SU ATENCIÓN</a:t>
            </a:r>
          </a:p>
          <a:p>
            <a:pPr lvl="0" algn="ctr"/>
            <a:r>
              <a:rPr lang="es-BO" sz="4400" b="1" dirty="0" smtClean="0">
                <a:solidFill>
                  <a:srgbClr val="0A5E24"/>
                </a:solidFill>
                <a:latin typeface="Lucida Sans Unicode"/>
              </a:rPr>
              <a:t> </a:t>
            </a:r>
            <a:r>
              <a:rPr lang="es-BO" sz="2400" b="1" i="1" dirty="0" smtClean="0">
                <a:solidFill>
                  <a:srgbClr val="0A5E24"/>
                </a:solidFill>
                <a:latin typeface="Lucida Calligraphy" pitchFamily="66" charset="0"/>
              </a:rPr>
              <a:t>¨LA REESTRUCTURACIÓN AVANZA” </a:t>
            </a:r>
            <a:endParaRPr lang="es-BO" sz="2400" b="1" i="1" dirty="0">
              <a:solidFill>
                <a:srgbClr val="0A5E24"/>
              </a:solidFill>
              <a:latin typeface="Lucida Calligraphy" pitchFamily="66" charset="0"/>
            </a:endParaRPr>
          </a:p>
        </p:txBody>
      </p:sp>
      <p:pic>
        <p:nvPicPr>
          <p:cNvPr id="6" name="Picture 2" descr="D:\Documents\Desktop\RR.PP\logo y lema oficial\LOGO C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1" y="548680"/>
            <a:ext cx="2591990" cy="3695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955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5124"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3 Rectángulo"/>
          <p:cNvSpPr>
            <a:spLocks noChangeArrowheads="1"/>
          </p:cNvSpPr>
          <p:nvPr/>
        </p:nvSpPr>
        <p:spPr bwMode="auto">
          <a:xfrm>
            <a:off x="755650" y="476250"/>
            <a:ext cx="7632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BO" sz="1600" b="1"/>
              <a:t>REPORTE DE EJECUCIÓN PRESUPUESTARIA DE RECURSOS DE ENERO A JULIO 2016</a:t>
            </a:r>
            <a:endParaRPr lang="es-ES" sz="1600"/>
          </a:p>
        </p:txBody>
      </p:sp>
      <p:graphicFrame>
        <p:nvGraphicFramePr>
          <p:cNvPr id="6" name="5 Tabla"/>
          <p:cNvGraphicFramePr>
            <a:graphicFrameLocks noGrp="1"/>
          </p:cNvGraphicFramePr>
          <p:nvPr>
            <p:extLst>
              <p:ext uri="{D42A27DB-BD31-4B8C-83A1-F6EECF244321}">
                <p14:modId xmlns:p14="http://schemas.microsoft.com/office/powerpoint/2010/main" val="2851063764"/>
              </p:ext>
            </p:extLst>
          </p:nvPr>
        </p:nvGraphicFramePr>
        <p:xfrm>
          <a:off x="1042988" y="1101725"/>
          <a:ext cx="7415212" cy="4349750"/>
        </p:xfrm>
        <a:graphic>
          <a:graphicData uri="http://schemas.openxmlformats.org/drawingml/2006/table">
            <a:tbl>
              <a:tblPr firstRow="1" firstCol="1" bandRow="1"/>
              <a:tblGrid>
                <a:gridCol w="698415"/>
                <a:gridCol w="2414462"/>
                <a:gridCol w="1575326"/>
                <a:gridCol w="1677532"/>
                <a:gridCol w="1049477"/>
              </a:tblGrid>
              <a:tr h="777228">
                <a:tc>
                  <a:txBody>
                    <a:bodyPr/>
                    <a:lstStyle/>
                    <a:p>
                      <a:pPr algn="ctr">
                        <a:lnSpc>
                          <a:spcPct val="115000"/>
                        </a:lnSpc>
                        <a:spcAft>
                          <a:spcPts val="0"/>
                        </a:spcAft>
                      </a:pPr>
                      <a:r>
                        <a:rPr lang="es-BO" sz="1000" b="1" dirty="0">
                          <a:solidFill>
                            <a:schemeClr val="bg1"/>
                          </a:solidFill>
                          <a:effectLst/>
                          <a:latin typeface="Century Gothic"/>
                          <a:ea typeface="Times New Roman"/>
                          <a:cs typeface="Calibri"/>
                        </a:rPr>
                        <a:t>GRUPO</a:t>
                      </a:r>
                      <a:endParaRPr lang="es-ES" sz="1200" dirty="0">
                        <a:solidFill>
                          <a:schemeClr val="bg1"/>
                        </a:solidFill>
                        <a:effectLst/>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dirty="0" smtClean="0">
                          <a:solidFill>
                            <a:schemeClr val="bg1"/>
                          </a:solidFill>
                          <a:effectLst/>
                          <a:latin typeface="Century Gothic"/>
                          <a:ea typeface="Times New Roman"/>
                          <a:cs typeface="Calibri"/>
                        </a:rPr>
                        <a:t>DESCRIPCIÓN</a:t>
                      </a:r>
                      <a:endParaRPr lang="es-ES" sz="1200" dirty="0">
                        <a:solidFill>
                          <a:schemeClr val="bg1"/>
                        </a:solidFill>
                        <a:effectLst/>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dirty="0">
                          <a:solidFill>
                            <a:schemeClr val="bg1"/>
                          </a:solidFill>
                          <a:effectLst/>
                          <a:latin typeface="Century Gothic"/>
                          <a:ea typeface="Times New Roman"/>
                          <a:cs typeface="Calibri"/>
                        </a:rPr>
                        <a:t>PRESUPUESTO APROBADO VIGENTE</a:t>
                      </a:r>
                      <a:endParaRPr lang="es-ES" sz="1200" dirty="0">
                        <a:solidFill>
                          <a:schemeClr val="bg1"/>
                        </a:solidFill>
                        <a:effectLst/>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dirty="0" smtClean="0">
                          <a:solidFill>
                            <a:schemeClr val="bg1"/>
                          </a:solidFill>
                          <a:effectLst/>
                          <a:latin typeface="Century Gothic"/>
                          <a:ea typeface="Times New Roman"/>
                          <a:cs typeface="Calibri"/>
                        </a:rPr>
                        <a:t>EJECUCIÓN </a:t>
                      </a:r>
                      <a:r>
                        <a:rPr lang="es-BO" sz="1000" b="1" dirty="0">
                          <a:solidFill>
                            <a:schemeClr val="bg1"/>
                          </a:solidFill>
                          <a:effectLst/>
                          <a:latin typeface="Century Gothic"/>
                          <a:ea typeface="Times New Roman"/>
                          <a:cs typeface="Calibri"/>
                        </a:rPr>
                        <a:t>PRESUPUESTARIA DE ENERO A JULIO 2016</a:t>
                      </a:r>
                      <a:endParaRPr lang="es-ES" sz="1200" dirty="0">
                        <a:solidFill>
                          <a:schemeClr val="bg1"/>
                        </a:solidFill>
                        <a:effectLst/>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dirty="0">
                          <a:solidFill>
                            <a:schemeClr val="bg1"/>
                          </a:solidFill>
                          <a:effectLst/>
                          <a:latin typeface="Century Gothic"/>
                          <a:ea typeface="Times New Roman"/>
                          <a:cs typeface="Calibri"/>
                        </a:rPr>
                        <a:t>PORCENTAJE  %</a:t>
                      </a:r>
                      <a:endParaRPr lang="es-ES" sz="1200" dirty="0">
                        <a:solidFill>
                          <a:schemeClr val="bg1"/>
                        </a:solidFill>
                        <a:effectLst/>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545423">
                <a:tc>
                  <a:txBody>
                    <a:bodyPr/>
                    <a:lstStyle/>
                    <a:p>
                      <a:pPr algn="ctr">
                        <a:lnSpc>
                          <a:spcPct val="115000"/>
                        </a:lnSpc>
                        <a:spcAft>
                          <a:spcPts val="0"/>
                        </a:spcAft>
                      </a:pPr>
                      <a:r>
                        <a:rPr lang="es-BO" sz="1000" b="1">
                          <a:solidFill>
                            <a:schemeClr val="bg1"/>
                          </a:solidFill>
                          <a:effectLst/>
                          <a:latin typeface="Century Gothic"/>
                          <a:ea typeface="Times New Roman"/>
                          <a:cs typeface="Calibri"/>
                        </a:rPr>
                        <a:t>12000</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dirty="0">
                          <a:solidFill>
                            <a:schemeClr val="bg1"/>
                          </a:solidFill>
                          <a:effectLst/>
                          <a:latin typeface="Century Gothic"/>
                          <a:ea typeface="Times New Roman"/>
                          <a:cs typeface="Calibri"/>
                        </a:rPr>
                        <a:t>VENTA DE BIENES Y SERV. DE LAS ADM. </a:t>
                      </a:r>
                      <a:r>
                        <a:rPr lang="es-BO" sz="1000" b="1" dirty="0" smtClean="0">
                          <a:solidFill>
                            <a:schemeClr val="bg1"/>
                          </a:solidFill>
                          <a:effectLst/>
                          <a:latin typeface="Century Gothic"/>
                          <a:ea typeface="Times New Roman"/>
                          <a:cs typeface="Calibri"/>
                        </a:rPr>
                        <a:t>PÚBLICAS</a:t>
                      </a:r>
                      <a:endParaRPr lang="es-ES" sz="1200" dirty="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dirty="0">
                          <a:effectLst/>
                          <a:latin typeface="Century Gothic"/>
                          <a:ea typeface="Times New Roman"/>
                          <a:cs typeface="Calibri"/>
                        </a:rPr>
                        <a:t>4.644.300,00</a:t>
                      </a:r>
                      <a:endParaRPr lang="es-ES" sz="1200" dirty="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2.130.011,98</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45,86%</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45423">
                <a:tc>
                  <a:txBody>
                    <a:bodyPr/>
                    <a:lstStyle/>
                    <a:p>
                      <a:pPr algn="ctr">
                        <a:lnSpc>
                          <a:spcPct val="115000"/>
                        </a:lnSpc>
                        <a:spcAft>
                          <a:spcPts val="0"/>
                        </a:spcAft>
                      </a:pPr>
                      <a:r>
                        <a:rPr lang="es-BO" sz="1000" b="1">
                          <a:solidFill>
                            <a:schemeClr val="bg1"/>
                          </a:solidFill>
                          <a:effectLst/>
                          <a:latin typeface="Century Gothic"/>
                          <a:ea typeface="Times New Roman"/>
                          <a:cs typeface="Calibri"/>
                        </a:rPr>
                        <a:t>15000</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a:solidFill>
                            <a:schemeClr val="bg1"/>
                          </a:solidFill>
                          <a:effectLst/>
                          <a:latin typeface="Century Gothic"/>
                          <a:ea typeface="Times New Roman"/>
                          <a:cs typeface="Calibri"/>
                        </a:rPr>
                        <a:t>TASAS, DERECHOS Y OTROS INGRESOS</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dirty="0">
                          <a:effectLst/>
                          <a:latin typeface="Century Gothic"/>
                          <a:ea typeface="Times New Roman"/>
                          <a:cs typeface="Calibri"/>
                        </a:rPr>
                        <a:t>1.167.368,00</a:t>
                      </a:r>
                      <a:endParaRPr lang="es-ES" sz="1200" dirty="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2.731.247,29</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233,97%</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45423">
                <a:tc>
                  <a:txBody>
                    <a:bodyPr/>
                    <a:lstStyle/>
                    <a:p>
                      <a:pPr algn="ctr">
                        <a:lnSpc>
                          <a:spcPct val="115000"/>
                        </a:lnSpc>
                        <a:spcAft>
                          <a:spcPts val="0"/>
                        </a:spcAft>
                      </a:pPr>
                      <a:r>
                        <a:rPr lang="es-BO" sz="1000" b="1">
                          <a:solidFill>
                            <a:schemeClr val="bg1"/>
                          </a:solidFill>
                          <a:effectLst/>
                          <a:latin typeface="Century Gothic"/>
                          <a:ea typeface="Times New Roman"/>
                          <a:cs typeface="Calibri"/>
                        </a:rPr>
                        <a:t>16000</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a:solidFill>
                            <a:schemeClr val="bg1"/>
                          </a:solidFill>
                          <a:effectLst/>
                          <a:latin typeface="Century Gothic"/>
                          <a:ea typeface="Times New Roman"/>
                          <a:cs typeface="Calibri"/>
                        </a:rPr>
                        <a:t>INTERESES Y OTRAS RENTAS DE LA PROPIEDAD</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a:effectLst/>
                          <a:latin typeface="Century Gothic"/>
                          <a:ea typeface="Times New Roman"/>
                          <a:cs typeface="Calibri"/>
                        </a:rPr>
                        <a:t>0,00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3.936,00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0,00%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45423">
                <a:tc>
                  <a:txBody>
                    <a:bodyPr/>
                    <a:lstStyle/>
                    <a:p>
                      <a:pPr algn="ctr">
                        <a:lnSpc>
                          <a:spcPct val="115000"/>
                        </a:lnSpc>
                        <a:spcAft>
                          <a:spcPts val="0"/>
                        </a:spcAft>
                      </a:pPr>
                      <a:r>
                        <a:rPr lang="es-BO" sz="1000" b="1">
                          <a:solidFill>
                            <a:schemeClr val="bg1"/>
                          </a:solidFill>
                          <a:effectLst/>
                          <a:latin typeface="Century Gothic"/>
                          <a:ea typeface="Times New Roman"/>
                          <a:cs typeface="Calibri"/>
                        </a:rPr>
                        <a:t>17000</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a:solidFill>
                            <a:schemeClr val="bg1"/>
                          </a:solidFill>
                          <a:effectLst/>
                          <a:latin typeface="Century Gothic"/>
                          <a:ea typeface="Times New Roman"/>
                          <a:cs typeface="Calibri"/>
                        </a:rPr>
                        <a:t>CONTRIBUCIONES A LA SEGURIDAD SOCIAL</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a:effectLst/>
                          <a:latin typeface="Century Gothic"/>
                          <a:ea typeface="Times New Roman"/>
                          <a:cs typeface="Calibri"/>
                        </a:rPr>
                        <a:t>338.438.115,00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128.360.017,92</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37,93%</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72712">
                <a:tc>
                  <a:txBody>
                    <a:bodyPr/>
                    <a:lstStyle/>
                    <a:p>
                      <a:pPr algn="ctr">
                        <a:lnSpc>
                          <a:spcPct val="115000"/>
                        </a:lnSpc>
                        <a:spcAft>
                          <a:spcPts val="0"/>
                        </a:spcAft>
                      </a:pPr>
                      <a:r>
                        <a:rPr lang="es-BO" sz="1000" b="1">
                          <a:solidFill>
                            <a:schemeClr val="bg1"/>
                          </a:solidFill>
                          <a:effectLst/>
                          <a:latin typeface="Century Gothic"/>
                          <a:ea typeface="Times New Roman"/>
                          <a:cs typeface="Calibri"/>
                        </a:rPr>
                        <a:t> </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a:solidFill>
                            <a:schemeClr val="bg1"/>
                          </a:solidFill>
                          <a:effectLst/>
                          <a:latin typeface="Century Gothic"/>
                          <a:ea typeface="Times New Roman"/>
                          <a:cs typeface="Calibri"/>
                        </a:rPr>
                        <a:t>TOTAL INGRESOS CORIENTES</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a:effectLst/>
                          <a:latin typeface="Century Gothic"/>
                          <a:ea typeface="Times New Roman"/>
                          <a:cs typeface="Calibri"/>
                        </a:rPr>
                        <a:t>344.249.783,00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b="1">
                          <a:effectLst/>
                          <a:latin typeface="Century Gothic"/>
                          <a:ea typeface="Times New Roman"/>
                          <a:cs typeface="Calibri"/>
                        </a:rPr>
                        <a:t>133.225.213,19</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b="1">
                          <a:effectLst/>
                          <a:latin typeface="Century Gothic"/>
                          <a:ea typeface="Times New Roman"/>
                          <a:cs typeface="Calibri"/>
                        </a:rPr>
                        <a:t>38,70%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45423">
                <a:tc>
                  <a:txBody>
                    <a:bodyPr/>
                    <a:lstStyle/>
                    <a:p>
                      <a:pPr algn="ctr">
                        <a:lnSpc>
                          <a:spcPct val="115000"/>
                        </a:lnSpc>
                        <a:spcAft>
                          <a:spcPts val="0"/>
                        </a:spcAft>
                      </a:pPr>
                      <a:r>
                        <a:rPr lang="es-BO" sz="1000" b="1">
                          <a:solidFill>
                            <a:schemeClr val="bg1"/>
                          </a:solidFill>
                          <a:effectLst/>
                          <a:latin typeface="Century Gothic"/>
                          <a:ea typeface="Times New Roman"/>
                          <a:cs typeface="Calibri"/>
                        </a:rPr>
                        <a:t>35000</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a:solidFill>
                            <a:schemeClr val="bg1"/>
                          </a:solidFill>
                          <a:effectLst/>
                          <a:latin typeface="Century Gothic"/>
                          <a:ea typeface="Times New Roman"/>
                          <a:cs typeface="Calibri"/>
                        </a:rPr>
                        <a:t>DISMINUCIÓN DE OTROS ACTIVOS </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a:effectLst/>
                          <a:latin typeface="Century Gothic"/>
                          <a:ea typeface="Times New Roman"/>
                          <a:cs typeface="Calibri"/>
                        </a:rPr>
                        <a:t>7.218.700,00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0,00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a:effectLst/>
                          <a:latin typeface="Century Gothic"/>
                          <a:ea typeface="Times New Roman"/>
                          <a:cs typeface="Calibri"/>
                        </a:rPr>
                        <a:t>0,00%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72712">
                <a:tc>
                  <a:txBody>
                    <a:bodyPr/>
                    <a:lstStyle/>
                    <a:p>
                      <a:pPr algn="ctr">
                        <a:lnSpc>
                          <a:spcPct val="115000"/>
                        </a:lnSpc>
                        <a:spcAft>
                          <a:spcPts val="0"/>
                        </a:spcAft>
                      </a:pPr>
                      <a:r>
                        <a:rPr lang="es-BO" sz="1000" b="1">
                          <a:solidFill>
                            <a:schemeClr val="bg1"/>
                          </a:solidFill>
                          <a:effectLst/>
                          <a:latin typeface="Century Gothic"/>
                          <a:ea typeface="Times New Roman"/>
                          <a:cs typeface="Calibri"/>
                        </a:rPr>
                        <a:t> </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a:solidFill>
                            <a:schemeClr val="bg1"/>
                          </a:solidFill>
                          <a:effectLst/>
                          <a:latin typeface="Century Gothic"/>
                          <a:ea typeface="Times New Roman"/>
                          <a:cs typeface="Calibri"/>
                        </a:rPr>
                        <a:t>TOTAL INGRESOS FINANCIEROS</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a:effectLst/>
                          <a:latin typeface="Century Gothic"/>
                          <a:ea typeface="Times New Roman"/>
                          <a:cs typeface="Calibri"/>
                        </a:rPr>
                        <a:t>7.218.700,00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b="1">
                          <a:effectLst/>
                          <a:latin typeface="Century Gothic"/>
                          <a:ea typeface="Times New Roman"/>
                          <a:cs typeface="Calibri"/>
                        </a:rPr>
                        <a:t>0,00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b="1">
                          <a:effectLst/>
                          <a:latin typeface="Century Gothic"/>
                          <a:ea typeface="Times New Roman"/>
                          <a:cs typeface="Calibri"/>
                        </a:rPr>
                        <a:t>0,00%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99983">
                <a:tc>
                  <a:txBody>
                    <a:bodyPr/>
                    <a:lstStyle/>
                    <a:p>
                      <a:pPr algn="ctr">
                        <a:lnSpc>
                          <a:spcPct val="115000"/>
                        </a:lnSpc>
                        <a:spcAft>
                          <a:spcPts val="0"/>
                        </a:spcAft>
                      </a:pPr>
                      <a:r>
                        <a:rPr lang="es-BO" sz="1000">
                          <a:solidFill>
                            <a:schemeClr val="bg1"/>
                          </a:solidFill>
                          <a:effectLst/>
                          <a:latin typeface="Century Gothic"/>
                          <a:ea typeface="Times New Roman"/>
                          <a:cs typeface="Calibri"/>
                        </a:rPr>
                        <a:t> </a:t>
                      </a:r>
                      <a:endParaRPr lang="es-ES" sz="120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a:lnSpc>
                          <a:spcPct val="115000"/>
                        </a:lnSpc>
                        <a:spcAft>
                          <a:spcPts val="0"/>
                        </a:spcAft>
                      </a:pPr>
                      <a:r>
                        <a:rPr lang="es-BO" sz="1000" b="1" dirty="0">
                          <a:solidFill>
                            <a:schemeClr val="bg1"/>
                          </a:solidFill>
                          <a:effectLst/>
                          <a:latin typeface="Century Gothic"/>
                          <a:ea typeface="Times New Roman"/>
                          <a:cs typeface="Calibri"/>
                        </a:rPr>
                        <a:t>TOTAL INGRESOS</a:t>
                      </a:r>
                      <a:endParaRPr lang="es-ES" sz="1200" dirty="0">
                        <a:solidFill>
                          <a:schemeClr val="bg1"/>
                        </a:solidFill>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BO" sz="1000" b="1">
                          <a:effectLst/>
                          <a:latin typeface="Century Gothic"/>
                          <a:ea typeface="Times New Roman"/>
                          <a:cs typeface="Calibri"/>
                        </a:rPr>
                        <a:t>351.468.483,00</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b="1">
                          <a:effectLst/>
                          <a:latin typeface="Century Gothic"/>
                          <a:ea typeface="Times New Roman"/>
                          <a:cs typeface="Calibri"/>
                        </a:rPr>
                        <a:t>133.225.213,19</a:t>
                      </a:r>
                      <a:endParaRPr lang="es-ES" sz="120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s-BO" sz="1000" b="1" dirty="0">
                          <a:effectLst/>
                          <a:latin typeface="Century Gothic"/>
                          <a:ea typeface="Times New Roman"/>
                          <a:cs typeface="Calibri"/>
                        </a:rPr>
                        <a:t>37,91%</a:t>
                      </a:r>
                      <a:endParaRPr lang="es-ES" sz="1200" dirty="0">
                        <a:effectLst/>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5188" name="7 Rectángulo"/>
          <p:cNvSpPr>
            <a:spLocks noChangeArrowheads="1"/>
          </p:cNvSpPr>
          <p:nvPr/>
        </p:nvSpPr>
        <p:spPr bwMode="auto">
          <a:xfrm>
            <a:off x="1043608" y="5445224"/>
            <a:ext cx="23177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Encargado de Presupuestos</a:t>
            </a:r>
            <a:endParaRPr lang="es-E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6148"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223963" y="332656"/>
            <a:ext cx="6696075" cy="954107"/>
          </a:xfrm>
          <a:prstGeom prst="rect">
            <a:avLst/>
          </a:prstGeom>
        </p:spPr>
        <p:txBody>
          <a:bodyPr>
            <a:spAutoFit/>
          </a:bodyPr>
          <a:lstStyle/>
          <a:p>
            <a:pPr algn="ctr" fontAlgn="auto">
              <a:spcBef>
                <a:spcPts val="0"/>
              </a:spcBef>
              <a:spcAft>
                <a:spcPts val="0"/>
              </a:spcAft>
              <a:defRPr/>
            </a:pPr>
            <a:r>
              <a:rPr lang="es-ES" sz="2800" b="1" dirty="0">
                <a:solidFill>
                  <a:srgbClr val="0A5E24"/>
                </a:solidFill>
                <a:latin typeface="+mn-lt"/>
                <a:ea typeface="+mj-ea"/>
                <a:cs typeface="+mj-cs"/>
              </a:rPr>
              <a:t>INFORME COMPRA MENORES Y ANPE </a:t>
            </a:r>
            <a:r>
              <a:rPr lang="es-ES" sz="2800" b="1" dirty="0" smtClean="0">
                <a:solidFill>
                  <a:srgbClr val="0A5E24"/>
                </a:solidFill>
                <a:latin typeface="+mn-lt"/>
                <a:ea typeface="+mj-ea"/>
                <a:cs typeface="+mj-cs"/>
              </a:rPr>
              <a:t>ENERO A JUNIO 2016 </a:t>
            </a:r>
            <a:endParaRPr lang="es-ES" dirty="0">
              <a:latin typeface="+mn-lt"/>
              <a:cs typeface="+mn-cs"/>
            </a:endParaRPr>
          </a:p>
        </p:txBody>
      </p:sp>
      <p:graphicFrame>
        <p:nvGraphicFramePr>
          <p:cNvPr id="4" name="3 Tabla"/>
          <p:cNvGraphicFramePr>
            <a:graphicFrameLocks noGrp="1"/>
          </p:cNvGraphicFramePr>
          <p:nvPr>
            <p:extLst>
              <p:ext uri="{D42A27DB-BD31-4B8C-83A1-F6EECF244321}">
                <p14:modId xmlns:p14="http://schemas.microsoft.com/office/powerpoint/2010/main" val="3674086446"/>
              </p:ext>
            </p:extLst>
          </p:nvPr>
        </p:nvGraphicFramePr>
        <p:xfrm>
          <a:off x="395536" y="1412776"/>
          <a:ext cx="8352929" cy="2693250"/>
        </p:xfrm>
        <a:graphic>
          <a:graphicData uri="http://schemas.openxmlformats.org/drawingml/2006/table">
            <a:tbl>
              <a:tblPr firstRow="1" firstCol="1" bandRow="1">
                <a:tableStyleId>{F5AB1C69-6EDB-4FF4-983F-18BD219EF322}</a:tableStyleId>
              </a:tblPr>
              <a:tblGrid>
                <a:gridCol w="1164677"/>
                <a:gridCol w="1357196"/>
                <a:gridCol w="1357196"/>
                <a:gridCol w="1623462"/>
                <a:gridCol w="1493202"/>
                <a:gridCol w="1357196"/>
              </a:tblGrid>
              <a:tr h="1512169">
                <a:tc>
                  <a:txBody>
                    <a:bodyPr/>
                    <a:lstStyle/>
                    <a:p>
                      <a:pPr>
                        <a:lnSpc>
                          <a:spcPct val="107000"/>
                        </a:lnSpc>
                        <a:spcAft>
                          <a:spcPts val="0"/>
                        </a:spcAft>
                      </a:pPr>
                      <a:r>
                        <a:rPr lang="es-BO" sz="1200" dirty="0">
                          <a:effectLst/>
                        </a:rPr>
                        <a:t>PORCENTAJE EJECUTADO CTTO. </a:t>
                      </a:r>
                      <a:r>
                        <a:rPr lang="es-BO" sz="1200" dirty="0" smtClean="0">
                          <a:effectLst/>
                        </a:rPr>
                        <a:t>DIRECTO</a:t>
                      </a:r>
                    </a:p>
                    <a:p>
                      <a:pPr>
                        <a:lnSpc>
                          <a:spcPct val="107000"/>
                        </a:lnSpc>
                        <a:spcAft>
                          <a:spcPts val="0"/>
                        </a:spcAft>
                      </a:pPr>
                      <a:endParaRPr lang="es-BO" sz="1200" dirty="0" smtClean="0">
                        <a:effectLst/>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ES" sz="2000" dirty="0">
                        <a:effectLst/>
                        <a:latin typeface="Calibri"/>
                        <a:ea typeface="Calibri"/>
                        <a:cs typeface="Times New Roman"/>
                      </a:endParaRPr>
                    </a:p>
                  </a:txBody>
                  <a:tcPr marL="44450" marR="44450" marT="0" marB="0" anchor="b">
                    <a:solidFill>
                      <a:srgbClr val="008000"/>
                    </a:solidFill>
                  </a:tcPr>
                </a:tc>
                <a:tc>
                  <a:txBody>
                    <a:bodyPr/>
                    <a:lstStyle/>
                    <a:p>
                      <a:pPr>
                        <a:lnSpc>
                          <a:spcPct val="107000"/>
                        </a:lnSpc>
                        <a:spcAft>
                          <a:spcPts val="0"/>
                        </a:spcAft>
                      </a:pPr>
                      <a:r>
                        <a:rPr lang="es-BO" sz="1200" dirty="0">
                          <a:effectLst/>
                        </a:rPr>
                        <a:t>PORCENTAJE EJECUTADO CTTO. POR </a:t>
                      </a:r>
                      <a:r>
                        <a:rPr lang="es-BO" sz="1200" dirty="0" smtClean="0">
                          <a:effectLst/>
                        </a:rPr>
                        <a:t>EXCEPCION</a:t>
                      </a:r>
                    </a:p>
                    <a:p>
                      <a:pPr>
                        <a:lnSpc>
                          <a:spcPct val="107000"/>
                        </a:lnSpc>
                        <a:spcAft>
                          <a:spcPts val="0"/>
                        </a:spcAft>
                      </a:pPr>
                      <a:endParaRPr lang="es-BO" sz="1200" dirty="0" smtClean="0">
                        <a:effectLst/>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ES" sz="2000" dirty="0">
                        <a:effectLst/>
                        <a:latin typeface="Calibri"/>
                        <a:ea typeface="Calibri"/>
                        <a:cs typeface="Times New Roman"/>
                      </a:endParaRPr>
                    </a:p>
                  </a:txBody>
                  <a:tcPr marL="44450" marR="44450" marT="0" marB="0" anchor="b">
                    <a:solidFill>
                      <a:srgbClr val="008000"/>
                    </a:solidFill>
                  </a:tcPr>
                </a:tc>
                <a:tc>
                  <a:txBody>
                    <a:bodyPr/>
                    <a:lstStyle/>
                    <a:p>
                      <a:pPr>
                        <a:lnSpc>
                          <a:spcPct val="107000"/>
                        </a:lnSpc>
                        <a:spcAft>
                          <a:spcPts val="0"/>
                        </a:spcAft>
                      </a:pPr>
                      <a:r>
                        <a:rPr lang="es-BO" sz="1200" dirty="0">
                          <a:effectLst/>
                        </a:rPr>
                        <a:t> </a:t>
                      </a:r>
                      <a:endParaRPr lang="es-BO" sz="1200" dirty="0" smtClean="0">
                        <a:effectLst/>
                      </a:endParaRPr>
                    </a:p>
                    <a:p>
                      <a:pPr>
                        <a:lnSpc>
                          <a:spcPct val="107000"/>
                        </a:lnSpc>
                        <a:spcAft>
                          <a:spcPts val="0"/>
                        </a:spcAft>
                      </a:pPr>
                      <a:r>
                        <a:rPr lang="es-BO" sz="1200" dirty="0" smtClean="0">
                          <a:effectLst/>
                        </a:rPr>
                        <a:t>PORCENTAJE </a:t>
                      </a:r>
                      <a:r>
                        <a:rPr lang="es-BO" sz="1200" dirty="0">
                          <a:effectLst/>
                        </a:rPr>
                        <a:t>EJECUTADO CTTO. </a:t>
                      </a:r>
                      <a:r>
                        <a:rPr lang="es-BO" sz="1200" dirty="0" smtClean="0">
                          <a:effectLst/>
                        </a:rPr>
                        <a:t>MENORES</a:t>
                      </a:r>
                    </a:p>
                    <a:p>
                      <a:pPr>
                        <a:lnSpc>
                          <a:spcPct val="107000"/>
                        </a:lnSpc>
                        <a:spcAft>
                          <a:spcPts val="0"/>
                        </a:spcAft>
                      </a:pPr>
                      <a:endParaRPr lang="es-BO" sz="1200" dirty="0" smtClean="0">
                        <a:effectLst/>
                      </a:endParaRPr>
                    </a:p>
                    <a:p>
                      <a:pPr>
                        <a:lnSpc>
                          <a:spcPct val="107000"/>
                        </a:lnSpc>
                        <a:spcAft>
                          <a:spcPts val="0"/>
                        </a:spcAft>
                      </a:pPr>
                      <a:endParaRPr lang="es-BO" sz="1200" dirty="0" smtClean="0">
                        <a:effectLst/>
                      </a:endParaRPr>
                    </a:p>
                    <a:p>
                      <a:pPr>
                        <a:lnSpc>
                          <a:spcPct val="107000"/>
                        </a:lnSpc>
                        <a:spcAft>
                          <a:spcPts val="0"/>
                        </a:spcAft>
                      </a:pPr>
                      <a:endParaRPr lang="es-BO" sz="1200" dirty="0" smtClean="0">
                        <a:effectLst/>
                      </a:endParaRPr>
                    </a:p>
                    <a:p>
                      <a:pPr>
                        <a:lnSpc>
                          <a:spcPct val="107000"/>
                        </a:lnSpc>
                        <a:spcAft>
                          <a:spcPts val="0"/>
                        </a:spcAft>
                      </a:pPr>
                      <a:endParaRPr lang="es-BO" sz="1200" dirty="0" smtClean="0">
                        <a:effectLst/>
                      </a:endParaRPr>
                    </a:p>
                    <a:p>
                      <a:pPr>
                        <a:lnSpc>
                          <a:spcPct val="107000"/>
                        </a:lnSpc>
                        <a:spcAft>
                          <a:spcPts val="0"/>
                        </a:spcAft>
                      </a:pPr>
                      <a:endParaRPr lang="es-BO" sz="1200" dirty="0" smtClean="0">
                        <a:effectLst/>
                      </a:endParaRPr>
                    </a:p>
                    <a:p>
                      <a:pPr>
                        <a:lnSpc>
                          <a:spcPct val="107000"/>
                        </a:lnSpc>
                        <a:spcAft>
                          <a:spcPts val="0"/>
                        </a:spcAft>
                      </a:pPr>
                      <a:r>
                        <a:rPr lang="es-BO" sz="1200" dirty="0" smtClean="0">
                          <a:effectLst/>
                        </a:rPr>
                        <a:t> </a:t>
                      </a:r>
                      <a:endParaRPr lang="es-ES" sz="2000" dirty="0">
                        <a:effectLst/>
                        <a:latin typeface="Calibri"/>
                        <a:ea typeface="Calibri"/>
                        <a:cs typeface="Times New Roman"/>
                      </a:endParaRPr>
                    </a:p>
                  </a:txBody>
                  <a:tcPr marL="44450" marR="44450" marT="0" marB="0" anchor="b">
                    <a:solidFill>
                      <a:srgbClr val="008000"/>
                    </a:solidFill>
                  </a:tcPr>
                </a:tc>
                <a:tc>
                  <a:txBody>
                    <a:bodyPr/>
                    <a:lstStyle/>
                    <a:p>
                      <a:pPr>
                        <a:lnSpc>
                          <a:spcPct val="107000"/>
                        </a:lnSpc>
                        <a:spcAft>
                          <a:spcPts val="0"/>
                        </a:spcAft>
                      </a:pPr>
                      <a:r>
                        <a:rPr lang="es-BO" sz="1200" dirty="0">
                          <a:effectLst/>
                        </a:rPr>
                        <a:t> PORCENTAJE EJECUTADO COMPRA MENOR </a:t>
                      </a:r>
                      <a:endParaRPr lang="es-BO" sz="1200" dirty="0" smtClean="0">
                        <a:effectLst/>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ES" sz="2000" dirty="0">
                        <a:effectLst/>
                        <a:latin typeface="Calibri"/>
                        <a:ea typeface="Calibri"/>
                        <a:cs typeface="Times New Roman"/>
                      </a:endParaRPr>
                    </a:p>
                  </a:txBody>
                  <a:tcPr marL="44450" marR="44450" marT="0" marB="0" anchor="b">
                    <a:solidFill>
                      <a:srgbClr val="008000"/>
                    </a:solidFill>
                  </a:tcPr>
                </a:tc>
                <a:tc>
                  <a:txBody>
                    <a:bodyPr/>
                    <a:lstStyle/>
                    <a:p>
                      <a:pPr>
                        <a:lnSpc>
                          <a:spcPct val="107000"/>
                        </a:lnSpc>
                        <a:spcAft>
                          <a:spcPts val="0"/>
                        </a:spcAft>
                      </a:pPr>
                      <a:r>
                        <a:rPr lang="es-BO" sz="1200" dirty="0">
                          <a:effectLst/>
                        </a:rPr>
                        <a:t> PORCENTAJE EJECUTADO ANPE </a:t>
                      </a:r>
                      <a:endParaRPr lang="es-BO" sz="1200" dirty="0" smtClean="0">
                        <a:effectLst/>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ES" sz="2000" dirty="0">
                        <a:effectLst/>
                        <a:latin typeface="Calibri"/>
                        <a:ea typeface="Calibri"/>
                        <a:cs typeface="Times New Roman"/>
                      </a:endParaRPr>
                    </a:p>
                  </a:txBody>
                  <a:tcPr marL="44450" marR="44450" marT="0" marB="0" anchor="b">
                    <a:solidFill>
                      <a:srgbClr val="008000"/>
                    </a:solidFill>
                  </a:tcPr>
                </a:tc>
                <a:tc>
                  <a:txBody>
                    <a:bodyPr/>
                    <a:lstStyle/>
                    <a:p>
                      <a:pPr>
                        <a:lnSpc>
                          <a:spcPct val="107000"/>
                        </a:lnSpc>
                        <a:spcAft>
                          <a:spcPts val="0"/>
                        </a:spcAft>
                      </a:pPr>
                      <a:r>
                        <a:rPr lang="es-BO" sz="1200" dirty="0">
                          <a:effectLst/>
                        </a:rPr>
                        <a:t> PORCENTAJE EJECUTADO LICITACION PUBLICA </a:t>
                      </a:r>
                      <a:endParaRPr lang="es-BO" sz="1200" dirty="0" smtClean="0">
                        <a:effectLst/>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BO" sz="1200" dirty="0" smtClean="0">
                        <a:effectLst/>
                        <a:latin typeface="Calibri"/>
                        <a:ea typeface="Calibri"/>
                        <a:cs typeface="Times New Roman"/>
                      </a:endParaRPr>
                    </a:p>
                    <a:p>
                      <a:pPr>
                        <a:lnSpc>
                          <a:spcPct val="107000"/>
                        </a:lnSpc>
                        <a:spcAft>
                          <a:spcPts val="0"/>
                        </a:spcAft>
                      </a:pPr>
                      <a:endParaRPr lang="es-ES" sz="2000" dirty="0">
                        <a:effectLst/>
                        <a:latin typeface="Calibri"/>
                        <a:ea typeface="Calibri"/>
                        <a:cs typeface="Times New Roman"/>
                      </a:endParaRPr>
                    </a:p>
                  </a:txBody>
                  <a:tcPr marL="44450" marR="44450" marT="0" marB="0" anchor="b">
                    <a:solidFill>
                      <a:srgbClr val="008000"/>
                    </a:solidFill>
                  </a:tcPr>
                </a:tc>
              </a:tr>
              <a:tr h="736180">
                <a:tc>
                  <a:txBody>
                    <a:bodyPr/>
                    <a:lstStyle/>
                    <a:p>
                      <a:pPr algn="ctr">
                        <a:lnSpc>
                          <a:spcPct val="107000"/>
                        </a:lnSpc>
                        <a:spcAft>
                          <a:spcPts val="0"/>
                        </a:spcAft>
                      </a:pPr>
                      <a:r>
                        <a:rPr lang="es-BO" sz="1800" b="1" dirty="0">
                          <a:solidFill>
                            <a:schemeClr val="tx1"/>
                          </a:solidFill>
                          <a:effectLst/>
                        </a:rPr>
                        <a:t>100,00   </a:t>
                      </a:r>
                      <a:endParaRPr lang="es-ES" sz="3200" b="1" dirty="0">
                        <a:solidFill>
                          <a:schemeClr val="tx1"/>
                        </a:solidFill>
                        <a:effectLst/>
                        <a:latin typeface="Calibri"/>
                        <a:ea typeface="Calibri"/>
                        <a:cs typeface="Times New Roman"/>
                      </a:endParaRPr>
                    </a:p>
                  </a:txBody>
                  <a:tcPr marL="44450" marR="44450" marT="0" marB="0" anchor="b">
                    <a:solidFill>
                      <a:schemeClr val="accent3">
                        <a:lumMod val="60000"/>
                        <a:lumOff val="40000"/>
                      </a:schemeClr>
                    </a:solidFill>
                  </a:tcPr>
                </a:tc>
                <a:tc>
                  <a:txBody>
                    <a:bodyPr/>
                    <a:lstStyle/>
                    <a:p>
                      <a:pPr algn="ctr">
                        <a:lnSpc>
                          <a:spcPct val="107000"/>
                        </a:lnSpc>
                        <a:spcAft>
                          <a:spcPts val="0"/>
                        </a:spcAft>
                      </a:pPr>
                      <a:r>
                        <a:rPr lang="es-BO" sz="1800" b="1" dirty="0">
                          <a:effectLst/>
                        </a:rPr>
                        <a:t>0</a:t>
                      </a:r>
                      <a:endParaRPr lang="es-ES" sz="3200" b="1" dirty="0">
                        <a:effectLst/>
                        <a:latin typeface="Calibri"/>
                        <a:ea typeface="Calibri"/>
                        <a:cs typeface="Times New Roman"/>
                      </a:endParaRPr>
                    </a:p>
                  </a:txBody>
                  <a:tcPr marL="44450" marR="44450" marT="0" marB="0" anchor="b">
                    <a:solidFill>
                      <a:schemeClr val="accent3">
                        <a:lumMod val="60000"/>
                        <a:lumOff val="40000"/>
                      </a:schemeClr>
                    </a:solidFill>
                  </a:tcPr>
                </a:tc>
                <a:tc>
                  <a:txBody>
                    <a:bodyPr/>
                    <a:lstStyle/>
                    <a:p>
                      <a:pPr algn="ctr">
                        <a:lnSpc>
                          <a:spcPct val="107000"/>
                        </a:lnSpc>
                        <a:spcAft>
                          <a:spcPts val="0"/>
                        </a:spcAft>
                      </a:pPr>
                      <a:r>
                        <a:rPr lang="es-BO" sz="1800" b="1" dirty="0">
                          <a:effectLst/>
                        </a:rPr>
                        <a:t>92,76     </a:t>
                      </a:r>
                      <a:endParaRPr lang="es-ES" sz="3200" b="1" dirty="0">
                        <a:effectLst/>
                        <a:latin typeface="Calibri"/>
                        <a:ea typeface="Calibri"/>
                        <a:cs typeface="Times New Roman"/>
                      </a:endParaRPr>
                    </a:p>
                  </a:txBody>
                  <a:tcPr marL="44450" marR="44450" marT="0" marB="0" anchor="b">
                    <a:solidFill>
                      <a:schemeClr val="accent3">
                        <a:lumMod val="60000"/>
                        <a:lumOff val="40000"/>
                      </a:schemeClr>
                    </a:solidFill>
                  </a:tcPr>
                </a:tc>
                <a:tc>
                  <a:txBody>
                    <a:bodyPr/>
                    <a:lstStyle/>
                    <a:p>
                      <a:pPr algn="ctr">
                        <a:lnSpc>
                          <a:spcPct val="107000"/>
                        </a:lnSpc>
                        <a:spcAft>
                          <a:spcPts val="0"/>
                        </a:spcAft>
                      </a:pPr>
                      <a:r>
                        <a:rPr lang="es-BO" sz="1800" b="1" dirty="0">
                          <a:effectLst/>
                        </a:rPr>
                        <a:t>93,90     </a:t>
                      </a:r>
                      <a:endParaRPr lang="es-ES" sz="3200" b="1" dirty="0">
                        <a:effectLst/>
                        <a:latin typeface="Calibri"/>
                        <a:ea typeface="Calibri"/>
                        <a:cs typeface="Times New Roman"/>
                      </a:endParaRPr>
                    </a:p>
                  </a:txBody>
                  <a:tcPr marL="44450" marR="44450" marT="0" marB="0" anchor="b">
                    <a:solidFill>
                      <a:schemeClr val="accent3">
                        <a:lumMod val="60000"/>
                        <a:lumOff val="40000"/>
                      </a:schemeClr>
                    </a:solidFill>
                  </a:tcPr>
                </a:tc>
                <a:tc>
                  <a:txBody>
                    <a:bodyPr/>
                    <a:lstStyle/>
                    <a:p>
                      <a:pPr algn="ctr">
                        <a:lnSpc>
                          <a:spcPct val="107000"/>
                        </a:lnSpc>
                        <a:spcAft>
                          <a:spcPts val="0"/>
                        </a:spcAft>
                      </a:pPr>
                      <a:r>
                        <a:rPr lang="es-BO" sz="1800" b="1">
                          <a:effectLst/>
                        </a:rPr>
                        <a:t>32,74     </a:t>
                      </a:r>
                      <a:endParaRPr lang="es-ES" sz="3200" b="1">
                        <a:effectLst/>
                        <a:latin typeface="Calibri"/>
                        <a:ea typeface="Calibri"/>
                        <a:cs typeface="Times New Roman"/>
                      </a:endParaRPr>
                    </a:p>
                  </a:txBody>
                  <a:tcPr marL="44450" marR="44450" marT="0" marB="0" anchor="b">
                    <a:solidFill>
                      <a:schemeClr val="accent3">
                        <a:lumMod val="60000"/>
                        <a:lumOff val="40000"/>
                      </a:schemeClr>
                    </a:solidFill>
                  </a:tcPr>
                </a:tc>
                <a:tc>
                  <a:txBody>
                    <a:bodyPr/>
                    <a:lstStyle/>
                    <a:p>
                      <a:pPr algn="ctr">
                        <a:lnSpc>
                          <a:spcPct val="107000"/>
                        </a:lnSpc>
                        <a:spcAft>
                          <a:spcPts val="0"/>
                        </a:spcAft>
                      </a:pPr>
                      <a:r>
                        <a:rPr lang="es-BO" sz="1800" b="1" dirty="0">
                          <a:effectLst/>
                        </a:rPr>
                        <a:t>0</a:t>
                      </a:r>
                      <a:endParaRPr lang="es-ES" sz="3200" b="1" dirty="0">
                        <a:effectLst/>
                        <a:latin typeface="Calibri"/>
                        <a:ea typeface="Calibri"/>
                        <a:cs typeface="Times New Roman"/>
                      </a:endParaRPr>
                    </a:p>
                  </a:txBody>
                  <a:tcPr marL="44450" marR="44450" marT="0" marB="0" anchor="b">
                    <a:solidFill>
                      <a:schemeClr val="accent3">
                        <a:lumMod val="60000"/>
                        <a:lumOff val="40000"/>
                      </a:schemeClr>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043095221"/>
              </p:ext>
            </p:extLst>
          </p:nvPr>
        </p:nvGraphicFramePr>
        <p:xfrm>
          <a:off x="395536" y="4509120"/>
          <a:ext cx="7272808" cy="936104"/>
        </p:xfrm>
        <a:graphic>
          <a:graphicData uri="http://schemas.openxmlformats.org/drawingml/2006/table">
            <a:tbl>
              <a:tblPr firstRow="1" firstCol="1" bandRow="1">
                <a:tableStyleId>{F5AB1C69-6EDB-4FF4-983F-18BD219EF322}</a:tableStyleId>
              </a:tblPr>
              <a:tblGrid>
                <a:gridCol w="2000022"/>
                <a:gridCol w="2393966"/>
                <a:gridCol w="2878820"/>
              </a:tblGrid>
              <a:tr h="468052">
                <a:tc>
                  <a:txBody>
                    <a:bodyPr/>
                    <a:lstStyle/>
                    <a:p>
                      <a:endParaRPr lang="es-ES" sz="1600" dirty="0">
                        <a:effectLst/>
                        <a:latin typeface="Calibri"/>
                        <a:cs typeface="Times New Roman"/>
                      </a:endParaRPr>
                    </a:p>
                  </a:txBody>
                  <a:tcPr marL="68580" marR="68580" marT="0" marB="0">
                    <a:solidFill>
                      <a:srgbClr val="008000"/>
                    </a:solidFill>
                  </a:tcPr>
                </a:tc>
                <a:tc>
                  <a:txBody>
                    <a:bodyPr/>
                    <a:lstStyle/>
                    <a:p>
                      <a:pPr algn="r">
                        <a:lnSpc>
                          <a:spcPct val="107000"/>
                        </a:lnSpc>
                        <a:spcAft>
                          <a:spcPts val="0"/>
                        </a:spcAft>
                      </a:pPr>
                      <a:r>
                        <a:rPr lang="es-BO" sz="1600">
                          <a:effectLst/>
                        </a:rPr>
                        <a:t>       22.835.981,93   </a:t>
                      </a:r>
                      <a:endParaRPr lang="es-ES" sz="1600">
                        <a:effectLst/>
                        <a:latin typeface="Calibri"/>
                        <a:ea typeface="Calibri"/>
                        <a:cs typeface="Times New Roman"/>
                      </a:endParaRPr>
                    </a:p>
                  </a:txBody>
                  <a:tcPr marL="68580" marR="68580" marT="0" marB="0">
                    <a:solidFill>
                      <a:srgbClr val="008000"/>
                    </a:solidFill>
                  </a:tcPr>
                </a:tc>
                <a:tc>
                  <a:txBody>
                    <a:bodyPr/>
                    <a:lstStyle/>
                    <a:p>
                      <a:pPr algn="r">
                        <a:lnSpc>
                          <a:spcPct val="107000"/>
                        </a:lnSpc>
                        <a:spcAft>
                          <a:spcPts val="0"/>
                        </a:spcAft>
                      </a:pPr>
                      <a:r>
                        <a:rPr lang="es-BO" sz="1600" dirty="0">
                          <a:effectLst/>
                        </a:rPr>
                        <a:t>              11.528.158,99   </a:t>
                      </a:r>
                      <a:endParaRPr lang="es-ES" sz="1600" dirty="0">
                        <a:effectLst/>
                        <a:latin typeface="Calibri"/>
                        <a:ea typeface="Calibri"/>
                        <a:cs typeface="Times New Roman"/>
                      </a:endParaRPr>
                    </a:p>
                  </a:txBody>
                  <a:tcPr marL="68580" marR="68580" marT="0" marB="0">
                    <a:solidFill>
                      <a:srgbClr val="008000"/>
                    </a:solidFill>
                  </a:tcPr>
                </a:tc>
              </a:tr>
              <a:tr h="468052">
                <a:tc>
                  <a:txBody>
                    <a:bodyPr/>
                    <a:lstStyle/>
                    <a:p>
                      <a:pPr>
                        <a:lnSpc>
                          <a:spcPct val="107000"/>
                        </a:lnSpc>
                        <a:spcAft>
                          <a:spcPts val="0"/>
                        </a:spcAft>
                      </a:pPr>
                      <a:r>
                        <a:rPr lang="es-BO" sz="1600" dirty="0">
                          <a:effectLst/>
                        </a:rPr>
                        <a:t>PORCENTAJE</a:t>
                      </a:r>
                      <a:endParaRPr lang="es-ES" sz="1600" dirty="0">
                        <a:effectLst/>
                        <a:latin typeface="Calibri"/>
                        <a:ea typeface="Calibri"/>
                        <a:cs typeface="Times New Roman"/>
                      </a:endParaRPr>
                    </a:p>
                  </a:txBody>
                  <a:tcPr marL="68580" marR="68580" marT="0" marB="0">
                    <a:solidFill>
                      <a:srgbClr val="008000"/>
                    </a:solidFill>
                  </a:tcPr>
                </a:tc>
                <a:tc>
                  <a:txBody>
                    <a:bodyPr/>
                    <a:lstStyle/>
                    <a:p>
                      <a:endParaRPr lang="es-ES" sz="1600">
                        <a:effectLst/>
                        <a:latin typeface="Calibri"/>
                        <a:cs typeface="Times New Roman"/>
                      </a:endParaRPr>
                    </a:p>
                  </a:txBody>
                  <a:tcPr marL="68580" marR="68580" marT="0" marB="0"/>
                </a:tc>
                <a:tc>
                  <a:txBody>
                    <a:bodyPr/>
                    <a:lstStyle/>
                    <a:p>
                      <a:pPr algn="r">
                        <a:lnSpc>
                          <a:spcPct val="107000"/>
                        </a:lnSpc>
                        <a:spcAft>
                          <a:spcPts val="0"/>
                        </a:spcAft>
                      </a:pPr>
                      <a:r>
                        <a:rPr lang="es-BO" sz="1600" b="1" dirty="0">
                          <a:effectLst/>
                        </a:rPr>
                        <a:t>                            </a:t>
                      </a:r>
                      <a:r>
                        <a:rPr lang="es-BO" sz="1600" b="1" dirty="0" smtClean="0">
                          <a:effectLst/>
                        </a:rPr>
                        <a:t>50,48%    </a:t>
                      </a:r>
                      <a:endParaRPr lang="es-ES" sz="1600" b="1" dirty="0">
                        <a:effectLst/>
                        <a:latin typeface="Calibri"/>
                        <a:ea typeface="Calibri"/>
                        <a:cs typeface="Times New Roman"/>
                      </a:endParaRPr>
                    </a:p>
                  </a:txBody>
                  <a:tcPr marL="68580" marR="68580" marT="0" marB="0"/>
                </a:tc>
              </a:tr>
            </a:tbl>
          </a:graphicData>
        </a:graphic>
      </p:graphicFrame>
      <p:sp>
        <p:nvSpPr>
          <p:cNvPr id="8" name="7 Rectángulo"/>
          <p:cNvSpPr>
            <a:spLocks noChangeArrowheads="1"/>
          </p:cNvSpPr>
          <p:nvPr/>
        </p:nvSpPr>
        <p:spPr bwMode="auto">
          <a:xfrm>
            <a:off x="402432" y="5517232"/>
            <a:ext cx="15215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b="1" dirty="0"/>
              <a:t>FUENTE: </a:t>
            </a:r>
            <a:r>
              <a:rPr lang="es-ES" sz="1100" b="1" dirty="0" smtClean="0"/>
              <a:t>Adquisiciones</a:t>
            </a:r>
            <a:endParaRPr lang="es-E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7172"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D:\Documents\Desktop\FOTOS AUDIENCIA PARCIAL 2016\Camas y monitores de UTI.jpg"/>
          <p:cNvPicPr/>
          <p:nvPr/>
        </p:nvPicPr>
        <p:blipFill rotWithShape="1">
          <a:blip r:embed="rId3" cstate="print">
            <a:extLst>
              <a:ext uri="{28A0092B-C50C-407E-A947-70E740481C1C}">
                <a14:useLocalDpi xmlns:a14="http://schemas.microsoft.com/office/drawing/2010/main" val="0"/>
              </a:ext>
            </a:extLst>
          </a:blip>
          <a:srcRect t="9580" r="36997" b="4079"/>
          <a:stretch/>
        </p:blipFill>
        <p:spPr bwMode="auto">
          <a:xfrm>
            <a:off x="1115616" y="1196752"/>
            <a:ext cx="6696744" cy="4752528"/>
          </a:xfrm>
          <a:prstGeom prst="rect">
            <a:avLst/>
          </a:prstGeom>
          <a:noFill/>
          <a:ln>
            <a:noFill/>
          </a:ln>
        </p:spPr>
      </p:pic>
      <p:sp>
        <p:nvSpPr>
          <p:cNvPr id="6" name="5 Rectángulo"/>
          <p:cNvSpPr/>
          <p:nvPr/>
        </p:nvSpPr>
        <p:spPr>
          <a:xfrm>
            <a:off x="1223963" y="549275"/>
            <a:ext cx="6696075" cy="522288"/>
          </a:xfrm>
          <a:prstGeom prst="rect">
            <a:avLst/>
          </a:prstGeom>
        </p:spPr>
        <p:txBody>
          <a:bodyPr>
            <a:spAutoFit/>
          </a:bodyPr>
          <a:lstStyle/>
          <a:p>
            <a:pPr algn="ctr" fontAlgn="auto">
              <a:spcBef>
                <a:spcPts val="0"/>
              </a:spcBef>
              <a:spcAft>
                <a:spcPts val="0"/>
              </a:spcAft>
              <a:defRPr/>
            </a:pPr>
            <a:r>
              <a:rPr lang="es-ES" sz="2800" b="1" dirty="0" smtClean="0">
                <a:solidFill>
                  <a:srgbClr val="0A5E24"/>
                </a:solidFill>
                <a:latin typeface="+mn-lt"/>
                <a:ea typeface="+mj-ea"/>
                <a:cs typeface="+mj-cs"/>
              </a:rPr>
              <a:t>CAMAS Y MONITORES DE UTI</a:t>
            </a:r>
            <a:endParaRPr lang="es-ES"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8196"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F:\Equipo Rayos X Hospit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604" y="1196752"/>
            <a:ext cx="7128792" cy="4678700"/>
          </a:xfrm>
          <a:prstGeom prst="rect">
            <a:avLst/>
          </a:prstGeom>
          <a:noFill/>
          <a:ln>
            <a:noFill/>
          </a:ln>
        </p:spPr>
      </p:pic>
      <p:sp>
        <p:nvSpPr>
          <p:cNvPr id="6" name="5 Rectángulo"/>
          <p:cNvSpPr/>
          <p:nvPr/>
        </p:nvSpPr>
        <p:spPr>
          <a:xfrm>
            <a:off x="755576" y="549275"/>
            <a:ext cx="7992888" cy="523220"/>
          </a:xfrm>
          <a:prstGeom prst="rect">
            <a:avLst/>
          </a:prstGeom>
        </p:spPr>
        <p:txBody>
          <a:bodyPr wrap="square">
            <a:spAutoFit/>
          </a:bodyPr>
          <a:lstStyle/>
          <a:p>
            <a:pPr algn="ctr" fontAlgn="auto">
              <a:spcBef>
                <a:spcPts val="0"/>
              </a:spcBef>
              <a:spcAft>
                <a:spcPts val="0"/>
              </a:spcAft>
              <a:defRPr/>
            </a:pPr>
            <a:r>
              <a:rPr lang="es-ES" sz="2800" b="1" dirty="0" smtClean="0">
                <a:solidFill>
                  <a:srgbClr val="0A5E24"/>
                </a:solidFill>
                <a:latin typeface="+mn-lt"/>
                <a:ea typeface="+mj-ea"/>
                <a:cs typeface="+mj-cs"/>
              </a:rPr>
              <a:t>RAYOS X DE ÚLTIMA TECNOLOGÍA DIGITAL DIRECTO </a:t>
            </a:r>
            <a:endParaRPr lang="es-ES" dirty="0">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smtClean="0"/>
          </a:p>
        </p:txBody>
      </p:sp>
      <p:pic>
        <p:nvPicPr>
          <p:cNvPr id="9220" name="Picture 2" descr="C:\Users\Informes\Desktop\AUDIENCIA FINAL 2015 E INICIAL 2016\FONDO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D:\Documents\Desktop\FOTOS AUDIENCIA PARCIAL 2016\Arco en C Quirófano Hospital Obrer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24744"/>
            <a:ext cx="7560840" cy="4968552"/>
          </a:xfrm>
          <a:prstGeom prst="rect">
            <a:avLst/>
          </a:prstGeom>
          <a:noFill/>
          <a:ln>
            <a:noFill/>
          </a:ln>
        </p:spPr>
      </p:pic>
      <p:sp>
        <p:nvSpPr>
          <p:cNvPr id="7" name="6 Rectángulo"/>
          <p:cNvSpPr/>
          <p:nvPr/>
        </p:nvSpPr>
        <p:spPr>
          <a:xfrm>
            <a:off x="755576" y="549275"/>
            <a:ext cx="7992888" cy="523220"/>
          </a:xfrm>
          <a:prstGeom prst="rect">
            <a:avLst/>
          </a:prstGeom>
        </p:spPr>
        <p:txBody>
          <a:bodyPr wrap="square">
            <a:spAutoFit/>
          </a:bodyPr>
          <a:lstStyle/>
          <a:p>
            <a:pPr algn="ctr" fontAlgn="auto">
              <a:spcBef>
                <a:spcPts val="0"/>
              </a:spcBef>
              <a:spcAft>
                <a:spcPts val="0"/>
              </a:spcAft>
              <a:defRPr/>
            </a:pPr>
            <a:r>
              <a:rPr lang="es-ES" sz="2800" b="1" dirty="0">
                <a:solidFill>
                  <a:srgbClr val="0A5E24"/>
                </a:solidFill>
                <a:latin typeface="+mn-lt"/>
                <a:ea typeface="+mj-ea"/>
                <a:cs typeface="+mj-cs"/>
              </a:rPr>
              <a:t>ARCO EN C PARA APLICACIONES ANGIOGRÁFICAS</a:t>
            </a:r>
            <a:endParaRPr lang="es-ES" dirty="0">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CIÓN RENDICION DE CUENTAS PARCIAL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RENDICION DE CUENTAS PARCIAL 2016</Template>
  <TotalTime>1030</TotalTime>
  <Words>2961</Words>
  <Application>Microsoft Office PowerPoint</Application>
  <PresentationFormat>Presentación en pantalla (4:3)</PresentationFormat>
  <Paragraphs>1110</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PRESENTACIÓN RENDICION DE CUENTAS PARCIAL 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Caja Nacional de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Informes_Pol</dc:creator>
  <cp:lastModifiedBy>Informes_Pol</cp:lastModifiedBy>
  <cp:revision>103</cp:revision>
  <dcterms:created xsi:type="dcterms:W3CDTF">2016-09-22T21:46:17Z</dcterms:created>
  <dcterms:modified xsi:type="dcterms:W3CDTF">2016-09-29T18:35:49Z</dcterms:modified>
</cp:coreProperties>
</file>